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48"/>
  </p:notesMasterIdLst>
  <p:sldIdLst>
    <p:sldId id="352" r:id="rId2"/>
    <p:sldId id="421" r:id="rId3"/>
    <p:sldId id="1755" r:id="rId4"/>
    <p:sldId id="282" r:id="rId5"/>
    <p:sldId id="1800" r:id="rId6"/>
    <p:sldId id="1625" r:id="rId7"/>
    <p:sldId id="1798" r:id="rId8"/>
    <p:sldId id="1607" r:id="rId9"/>
    <p:sldId id="1756" r:id="rId10"/>
    <p:sldId id="280" r:id="rId11"/>
    <p:sldId id="283" r:id="rId12"/>
    <p:sldId id="284" r:id="rId13"/>
    <p:sldId id="285" r:id="rId14"/>
    <p:sldId id="286" r:id="rId15"/>
    <p:sldId id="429" r:id="rId16"/>
    <p:sldId id="287" r:id="rId17"/>
    <p:sldId id="288" r:id="rId18"/>
    <p:sldId id="1814" r:id="rId19"/>
    <p:sldId id="1815" r:id="rId20"/>
    <p:sldId id="1816" r:id="rId21"/>
    <p:sldId id="1817" r:id="rId22"/>
    <p:sldId id="1818" r:id="rId23"/>
    <p:sldId id="1819" r:id="rId24"/>
    <p:sldId id="1820" r:id="rId25"/>
    <p:sldId id="292" r:id="rId26"/>
    <p:sldId id="1750" r:id="rId27"/>
    <p:sldId id="1821" r:id="rId28"/>
    <p:sldId id="1740" r:id="rId29"/>
    <p:sldId id="1744" r:id="rId30"/>
    <p:sldId id="1742" r:id="rId31"/>
    <p:sldId id="1825" r:id="rId32"/>
    <p:sldId id="1826" r:id="rId33"/>
    <p:sldId id="1822" r:id="rId34"/>
    <p:sldId id="1823" r:id="rId35"/>
    <p:sldId id="1745" r:id="rId36"/>
    <p:sldId id="1746" r:id="rId37"/>
    <p:sldId id="1747" r:id="rId38"/>
    <p:sldId id="1743" r:id="rId39"/>
    <p:sldId id="1748" r:id="rId40"/>
    <p:sldId id="1627" r:id="rId41"/>
    <p:sldId id="1678" r:id="rId42"/>
    <p:sldId id="1827" r:id="rId43"/>
    <p:sldId id="1828" r:id="rId44"/>
    <p:sldId id="1829" r:id="rId45"/>
    <p:sldId id="1830" r:id="rId46"/>
    <p:sldId id="1288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v" initials="C" lastIdx="1" clrIdx="0">
    <p:extLst>
      <p:ext uri="{19B8F6BF-5375-455C-9EA6-DF929625EA0E}">
        <p15:presenceInfo xmlns:p15="http://schemas.microsoft.com/office/powerpoint/2012/main" userId="C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CC"/>
    <a:srgbClr val="0F22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45" autoAdjust="0"/>
    <p:restoredTop sz="94660"/>
  </p:normalViewPr>
  <p:slideViewPr>
    <p:cSldViewPr>
      <p:cViewPr varScale="1">
        <p:scale>
          <a:sx n="93" d="100"/>
          <a:sy n="93" d="100"/>
        </p:scale>
        <p:origin x="624" y="20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50.png>
</file>

<file path=ppt/media/image3.jp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28C82-CA69-4C24-80B0-668ACBAF35BA}" type="datetimeFigureOut">
              <a:rPr lang="en-US" smtClean="0"/>
              <a:pPr/>
              <a:t>9/17/25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D1793F-0F1D-49B1-A0BA-855CC243B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1793F-0F1D-49B1-A0BA-855CC243B45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00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492876"/>
            <a:ext cx="2844800" cy="365125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CDD5102-425B-4EEB-A001-77543C6E5331}" type="datetime1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92876"/>
            <a:ext cx="3860800" cy="365125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Prepared by Dr. Akhtar Jamil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477001"/>
            <a:ext cx="2844800" cy="365125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C8903-96EC-42B8-B193-717BB7259E55}" type="datetime1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1A262-5686-4617-BD4B-EACCEDED8A3B}" type="datetime1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3364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DF905-84B1-4D1B-BAB4-F8A7AC3A860E}" type="datetime1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09600" y="609601"/>
            <a:ext cx="10972800" cy="838200"/>
          </a:xfrm>
        </p:spPr>
        <p:txBody>
          <a:bodyPr>
            <a:noAutofit/>
          </a:bodyPr>
          <a:lstStyle>
            <a:lvl1pPr>
              <a:defRPr sz="3600" b="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03A7E-651C-4AB9-8314-AAB4464E9E04}" type="datetime1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DB70E-2AD4-4811-9D54-49F081678091}" type="datetime1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DA99-0F82-44F6-82A6-AF94389CA786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C0FA5-8E74-4D46-8753-D78495F512E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9600" y="1524000"/>
            <a:ext cx="109728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3C69-30B1-4DDD-AD2C-F7C9AA1EF292}" type="datetime1">
              <a:rPr lang="en-US" smtClean="0"/>
              <a:t>9/17/25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103FF-3B13-40EA-8AB8-36C8241B0F6C}" type="datetime1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E728-7AB7-4F21-836A-6A4D0150A272}" type="datetime1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E1D6CDA-11BC-4FB9-AD2D-41970D93B461}"/>
              </a:ext>
            </a:extLst>
          </p:cNvPr>
          <p:cNvSpPr/>
          <p:nvPr userDrawn="1"/>
        </p:nvSpPr>
        <p:spPr>
          <a:xfrm>
            <a:off x="14400" y="182564"/>
            <a:ext cx="12158400" cy="3508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28801"/>
            <a:ext cx="10972800" cy="429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77000"/>
            <a:ext cx="284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F23EA8F3-E694-484D-975A-236BBD2A5383}" type="datetime1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477000"/>
            <a:ext cx="3860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Prepared by Dr. Akhtar Jamil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477000"/>
            <a:ext cx="284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511.06434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ilianweng.github.io/lil-log/2018/10/13/flow-based-deep-generative-models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552700" y="457200"/>
            <a:ext cx="6329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99CC"/>
                </a:solidFill>
                <a:latin typeface="arial" panose="020B0604020202020204" pitchFamily="34" charset="0"/>
              </a:rPr>
              <a:t>National University of Computer and Emerging Sciences</a:t>
            </a:r>
            <a:endParaRPr lang="en-US" b="1" dirty="0">
              <a:solidFill>
                <a:srgbClr val="0099CC"/>
              </a:solidFill>
            </a:endParaRPr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2400301" y="2589242"/>
            <a:ext cx="7391399" cy="838201"/>
          </a:xfrm>
          <a:prstGeom prst="roundRect">
            <a:avLst>
              <a:gd name="adj" fmla="val 16667"/>
            </a:avLst>
          </a:prstGeom>
          <a:solidFill>
            <a:srgbClr val="00206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45791" dir="3378596" algn="ctr" rotWithShape="0">
              <a:schemeClr val="bg2"/>
            </a:outerShdw>
          </a:effectLst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en-US" sz="3200" dirty="0">
                <a:solidFill>
                  <a:schemeClr val="bg1"/>
                </a:solidFill>
              </a:rPr>
              <a:t>Generative Adversarial Networks</a:t>
            </a:r>
          </a:p>
        </p:txBody>
      </p:sp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2552700" y="4829633"/>
            <a:ext cx="70866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GB" sz="2000" b="1" dirty="0" err="1">
                <a:solidFill>
                  <a:srgbClr val="002060"/>
                </a:solidFill>
                <a:latin typeface="Arial" charset="0"/>
              </a:rPr>
              <a:t>Dr.</a:t>
            </a:r>
            <a:r>
              <a:rPr lang="en-GB" sz="2000" b="1" dirty="0">
                <a:solidFill>
                  <a:srgbClr val="002060"/>
                </a:solidFill>
                <a:latin typeface="Arial" charset="0"/>
              </a:rPr>
              <a:t> Akhtar Jamil</a:t>
            </a:r>
          </a:p>
          <a:p>
            <a:pPr algn="ctr">
              <a:spcBef>
                <a:spcPct val="50000"/>
              </a:spcBef>
            </a:pPr>
            <a:r>
              <a:rPr lang="en-GB" sz="2000" b="1" dirty="0">
                <a:solidFill>
                  <a:srgbClr val="002060"/>
                </a:solidFill>
                <a:latin typeface="Arial" charset="0"/>
              </a:rPr>
              <a:t>Department of Computer Science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4600" y="3842753"/>
            <a:ext cx="7391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/>
              <a:t>AI-4009 Generative AI</a:t>
            </a:r>
          </a:p>
        </p:txBody>
      </p:sp>
      <p:pic>
        <p:nvPicPr>
          <p:cNvPr id="4098" name="Picture 2" descr="National University of Computer and Emerging Sciences - Wikipedia">
            <a:extLst>
              <a:ext uri="{FF2B5EF4-FFF2-40B4-BE49-F238E27FC236}">
                <a16:creationId xmlns:a16="http://schemas.microsoft.com/office/drawing/2014/main" id="{E0F510F5-0228-44A0-926A-4D4211F68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49478"/>
            <a:ext cx="954108" cy="95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7773150-F164-CBD4-6609-9E127A3F8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36B06-938B-4A9B-88D7-B171E4A1A72C}" type="datetime1">
              <a:rPr lang="en-US" smtClean="0"/>
              <a:t>9/17/25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A7A6E6-45F7-60F7-2F2B-9F797FAA2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055BD01-D472-3449-6030-46FFC765C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205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標題 1">
            <a:extLst>
              <a:ext uri="{FF2B5EF4-FFF2-40B4-BE49-F238E27FC236}">
                <a16:creationId xmlns:a16="http://schemas.microsoft.com/office/drawing/2014/main" id="{88F8ED5F-FDF3-4BEC-B9E5-4DFDFF461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ea typeface="ＭＳ Ｐゴシック" panose="020B0600070205080204" pitchFamily="34" charset="-128"/>
              </a:rPr>
              <a:t>Mode Collapse </a:t>
            </a:r>
            <a:endParaRPr lang="zh-TW" altLang="en-US">
              <a:ea typeface="ＭＳ Ｐゴシック" panose="020B0600070205080204" pitchFamily="34" charset="-128"/>
            </a:endParaRP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D4A99DA7-6969-9511-926E-C4EE08ABA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499100" y="1690688"/>
            <a:ext cx="4540250" cy="4540250"/>
          </a:xfrm>
        </p:spPr>
      </p:pic>
      <p:sp>
        <p:nvSpPr>
          <p:cNvPr id="8" name="手繪多邊形: 圖案 7">
            <a:extLst>
              <a:ext uri="{FF2B5EF4-FFF2-40B4-BE49-F238E27FC236}">
                <a16:creationId xmlns:a16="http://schemas.microsoft.com/office/drawing/2014/main" id="{D39CF4AF-C7D1-D74D-B2CC-A363D0A972CA}"/>
              </a:ext>
            </a:extLst>
          </p:cNvPr>
          <p:cNvSpPr/>
          <p:nvPr/>
        </p:nvSpPr>
        <p:spPr>
          <a:xfrm rot="21392596">
            <a:off x="2193925" y="3492501"/>
            <a:ext cx="2946400" cy="1484313"/>
          </a:xfrm>
          <a:custGeom>
            <a:avLst/>
            <a:gdLst>
              <a:gd name="connsiteX0" fmla="*/ 0 w 2905656"/>
              <a:gd name="connsiteY0" fmla="*/ 1079428 h 1245437"/>
              <a:gd name="connsiteX1" fmla="*/ 509666 w 2905656"/>
              <a:gd name="connsiteY1" fmla="*/ 137 h 1245437"/>
              <a:gd name="connsiteX2" fmla="*/ 1199213 w 2905656"/>
              <a:gd name="connsiteY2" fmla="*/ 1004478 h 1245437"/>
              <a:gd name="connsiteX3" fmla="*/ 1618938 w 2905656"/>
              <a:gd name="connsiteY3" fmla="*/ 1049448 h 1245437"/>
              <a:gd name="connsiteX4" fmla="*/ 1978702 w 2905656"/>
              <a:gd name="connsiteY4" fmla="*/ 224989 h 1245437"/>
              <a:gd name="connsiteX5" fmla="*/ 2338466 w 2905656"/>
              <a:gd name="connsiteY5" fmla="*/ 135048 h 1245437"/>
              <a:gd name="connsiteX6" fmla="*/ 2833141 w 2905656"/>
              <a:gd name="connsiteY6" fmla="*/ 1094419 h 1245437"/>
              <a:gd name="connsiteX7" fmla="*/ 2893102 w 2905656"/>
              <a:gd name="connsiteY7" fmla="*/ 1229330 h 124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05656" h="1245437">
                <a:moveTo>
                  <a:pt x="0" y="1079428"/>
                </a:moveTo>
                <a:cubicBezTo>
                  <a:pt x="154898" y="546028"/>
                  <a:pt x="309797" y="12629"/>
                  <a:pt x="509666" y="137"/>
                </a:cubicBezTo>
                <a:cubicBezTo>
                  <a:pt x="709535" y="-12355"/>
                  <a:pt x="1014334" y="829593"/>
                  <a:pt x="1199213" y="1004478"/>
                </a:cubicBezTo>
                <a:cubicBezTo>
                  <a:pt x="1384092" y="1179363"/>
                  <a:pt x="1489023" y="1179363"/>
                  <a:pt x="1618938" y="1049448"/>
                </a:cubicBezTo>
                <a:cubicBezTo>
                  <a:pt x="1748853" y="919533"/>
                  <a:pt x="1858781" y="377389"/>
                  <a:pt x="1978702" y="224989"/>
                </a:cubicBezTo>
                <a:cubicBezTo>
                  <a:pt x="2098623" y="72589"/>
                  <a:pt x="2196060" y="-9857"/>
                  <a:pt x="2338466" y="135048"/>
                </a:cubicBezTo>
                <a:cubicBezTo>
                  <a:pt x="2480872" y="279953"/>
                  <a:pt x="2740702" y="912039"/>
                  <a:pt x="2833141" y="1094419"/>
                </a:cubicBezTo>
                <a:cubicBezTo>
                  <a:pt x="2925580" y="1276799"/>
                  <a:pt x="2909341" y="1253064"/>
                  <a:pt x="2893102" y="1229330"/>
                </a:cubicBezTo>
              </a:path>
            </a:pathLst>
          </a:cu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sp>
        <p:nvSpPr>
          <p:cNvPr id="10" name="手繪多邊形: 圖案 9">
            <a:extLst>
              <a:ext uri="{FF2B5EF4-FFF2-40B4-BE49-F238E27FC236}">
                <a16:creationId xmlns:a16="http://schemas.microsoft.com/office/drawing/2014/main" id="{0FF85344-60EE-4BF6-89E4-C8911FE31104}"/>
              </a:ext>
            </a:extLst>
          </p:cNvPr>
          <p:cNvSpPr/>
          <p:nvPr/>
        </p:nvSpPr>
        <p:spPr>
          <a:xfrm rot="21423725">
            <a:off x="2184400" y="2633664"/>
            <a:ext cx="1028700" cy="2263775"/>
          </a:xfrm>
          <a:custGeom>
            <a:avLst/>
            <a:gdLst>
              <a:gd name="connsiteX0" fmla="*/ 0 w 1079292"/>
              <a:gd name="connsiteY0" fmla="*/ 1650107 h 1720189"/>
              <a:gd name="connsiteX1" fmla="*/ 269823 w 1079292"/>
              <a:gd name="connsiteY1" fmla="*/ 1545176 h 1720189"/>
              <a:gd name="connsiteX2" fmla="*/ 569626 w 1079292"/>
              <a:gd name="connsiteY2" fmla="*/ 136100 h 1720189"/>
              <a:gd name="connsiteX3" fmla="*/ 674557 w 1079292"/>
              <a:gd name="connsiteY3" fmla="*/ 106120 h 1720189"/>
              <a:gd name="connsiteX4" fmla="*/ 794478 w 1079292"/>
              <a:gd name="connsiteY4" fmla="*/ 585805 h 1720189"/>
              <a:gd name="connsiteX5" fmla="*/ 899410 w 1079292"/>
              <a:gd name="connsiteY5" fmla="*/ 1215392 h 1720189"/>
              <a:gd name="connsiteX6" fmla="*/ 974360 w 1079292"/>
              <a:gd name="connsiteY6" fmla="*/ 1575156 h 1720189"/>
              <a:gd name="connsiteX7" fmla="*/ 1079292 w 1079292"/>
              <a:gd name="connsiteY7" fmla="*/ 1665097 h 1720189"/>
              <a:gd name="connsiteX0" fmla="*/ 0 w 1079292"/>
              <a:gd name="connsiteY0" fmla="*/ 1621704 h 1636694"/>
              <a:gd name="connsiteX1" fmla="*/ 388885 w 1079292"/>
              <a:gd name="connsiteY1" fmla="*/ 1103548 h 1636694"/>
              <a:gd name="connsiteX2" fmla="*/ 569626 w 1079292"/>
              <a:gd name="connsiteY2" fmla="*/ 107697 h 1636694"/>
              <a:gd name="connsiteX3" fmla="*/ 674557 w 1079292"/>
              <a:gd name="connsiteY3" fmla="*/ 77717 h 1636694"/>
              <a:gd name="connsiteX4" fmla="*/ 794478 w 1079292"/>
              <a:gd name="connsiteY4" fmla="*/ 557402 h 1636694"/>
              <a:gd name="connsiteX5" fmla="*/ 899410 w 1079292"/>
              <a:gd name="connsiteY5" fmla="*/ 1186989 h 1636694"/>
              <a:gd name="connsiteX6" fmla="*/ 974360 w 1079292"/>
              <a:gd name="connsiteY6" fmla="*/ 1546753 h 1636694"/>
              <a:gd name="connsiteX7" fmla="*/ 1079292 w 1079292"/>
              <a:gd name="connsiteY7" fmla="*/ 1636694 h 1636694"/>
              <a:gd name="connsiteX0" fmla="*/ 0 w 1029286"/>
              <a:gd name="connsiteY0" fmla="*/ 1585456 h 1636694"/>
              <a:gd name="connsiteX1" fmla="*/ 338879 w 1029286"/>
              <a:gd name="connsiteY1" fmla="*/ 1103548 h 1636694"/>
              <a:gd name="connsiteX2" fmla="*/ 519620 w 1029286"/>
              <a:gd name="connsiteY2" fmla="*/ 107697 h 1636694"/>
              <a:gd name="connsiteX3" fmla="*/ 624551 w 1029286"/>
              <a:gd name="connsiteY3" fmla="*/ 77717 h 1636694"/>
              <a:gd name="connsiteX4" fmla="*/ 744472 w 1029286"/>
              <a:gd name="connsiteY4" fmla="*/ 557402 h 1636694"/>
              <a:gd name="connsiteX5" fmla="*/ 849404 w 1029286"/>
              <a:gd name="connsiteY5" fmla="*/ 1186989 h 1636694"/>
              <a:gd name="connsiteX6" fmla="*/ 924354 w 1029286"/>
              <a:gd name="connsiteY6" fmla="*/ 1546753 h 1636694"/>
              <a:gd name="connsiteX7" fmla="*/ 1029286 w 1029286"/>
              <a:gd name="connsiteY7" fmla="*/ 1636694 h 1636694"/>
              <a:gd name="connsiteX0" fmla="*/ 0 w 1029286"/>
              <a:gd name="connsiteY0" fmla="*/ 1585456 h 1636694"/>
              <a:gd name="connsiteX1" fmla="*/ 338879 w 1029286"/>
              <a:gd name="connsiteY1" fmla="*/ 1103548 h 1636694"/>
              <a:gd name="connsiteX2" fmla="*/ 519620 w 1029286"/>
              <a:gd name="connsiteY2" fmla="*/ 107697 h 1636694"/>
              <a:gd name="connsiteX3" fmla="*/ 624551 w 1029286"/>
              <a:gd name="connsiteY3" fmla="*/ 77717 h 1636694"/>
              <a:gd name="connsiteX4" fmla="*/ 744472 w 1029286"/>
              <a:gd name="connsiteY4" fmla="*/ 557402 h 1636694"/>
              <a:gd name="connsiteX5" fmla="*/ 849404 w 1029286"/>
              <a:gd name="connsiteY5" fmla="*/ 1186989 h 1636694"/>
              <a:gd name="connsiteX6" fmla="*/ 924354 w 1029286"/>
              <a:gd name="connsiteY6" fmla="*/ 1546753 h 1636694"/>
              <a:gd name="connsiteX7" fmla="*/ 1029286 w 1029286"/>
              <a:gd name="connsiteY7" fmla="*/ 1636694 h 1636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29286" h="1636694">
                <a:moveTo>
                  <a:pt x="0" y="1585456"/>
                </a:moveTo>
                <a:cubicBezTo>
                  <a:pt x="163642" y="1560080"/>
                  <a:pt x="252276" y="1349841"/>
                  <a:pt x="338879" y="1103548"/>
                </a:cubicBezTo>
                <a:cubicBezTo>
                  <a:pt x="425482" y="857255"/>
                  <a:pt x="472008" y="278669"/>
                  <a:pt x="519620" y="107697"/>
                </a:cubicBezTo>
                <a:cubicBezTo>
                  <a:pt x="567232" y="-63275"/>
                  <a:pt x="587076" y="2766"/>
                  <a:pt x="624551" y="77717"/>
                </a:cubicBezTo>
                <a:cubicBezTo>
                  <a:pt x="662026" y="152668"/>
                  <a:pt x="706997" y="372523"/>
                  <a:pt x="744472" y="557402"/>
                </a:cubicBezTo>
                <a:cubicBezTo>
                  <a:pt x="781947" y="742281"/>
                  <a:pt x="819424" y="1022097"/>
                  <a:pt x="849404" y="1186989"/>
                </a:cubicBezTo>
                <a:cubicBezTo>
                  <a:pt x="879384" y="1351881"/>
                  <a:pt x="894374" y="1471802"/>
                  <a:pt x="924354" y="1546753"/>
                </a:cubicBezTo>
                <a:cubicBezTo>
                  <a:pt x="954334" y="1621704"/>
                  <a:pt x="991810" y="1629199"/>
                  <a:pt x="1029286" y="1636694"/>
                </a:cubicBezTo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E26E1E1-3863-C9C7-EB20-8B8AAC3FCE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68575" y="5064126"/>
            <a:ext cx="219868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TW">
                <a:solidFill>
                  <a:srgbClr val="0000FF"/>
                </a:solidFill>
              </a:rPr>
              <a:t>Data Distribution</a:t>
            </a:r>
            <a:endParaRPr lang="zh-TW" altLang="en-US">
              <a:solidFill>
                <a:srgbClr val="0000FF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EA8E4EA-1BFC-DB56-2633-3C0ADAFAD3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7189" y="1743076"/>
            <a:ext cx="2198687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TW">
                <a:solidFill>
                  <a:srgbClr val="FF0000"/>
                </a:solidFill>
              </a:rPr>
              <a:t>Generated Distribution</a:t>
            </a:r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70663" name="TextBox 1">
            <a:extLst>
              <a:ext uri="{FF2B5EF4-FFF2-40B4-BE49-F238E27FC236}">
                <a16:creationId xmlns:a16="http://schemas.microsoft.com/office/drawing/2014/main" id="{B9CE9B53-649C-9B06-C13B-2A7F420EAF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444" y="5858615"/>
            <a:ext cx="58356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800" dirty="0"/>
              <a:t>Sometimes, this is hard to tell since </a:t>
            </a:r>
          </a:p>
          <a:p>
            <a:pPr eaLnBrk="1" hangingPunct="1"/>
            <a:r>
              <a:rPr lang="en-US" altLang="en-US" sz="1800" dirty="0"/>
              <a:t>one sees only what’s generated, but not what’s missed.</a:t>
            </a:r>
          </a:p>
        </p:txBody>
      </p:sp>
      <p:sp>
        <p:nvSpPr>
          <p:cNvPr id="70664" name="TextBox 3">
            <a:extLst>
              <a:ext uri="{FF2B5EF4-FFF2-40B4-BE49-F238E27FC236}">
                <a16:creationId xmlns:a16="http://schemas.microsoft.com/office/drawing/2014/main" id="{7D008157-75EF-B709-C40E-1D5B5A6091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1" y="1143001"/>
            <a:ext cx="35210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>
                <a:solidFill>
                  <a:srgbClr val="FF0000"/>
                </a:solidFill>
              </a:rPr>
              <a:t>Converge to same faces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A324D55-8699-C1C4-7A17-B19B86CCF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E9500-E121-49BE-BCB8-6C858807951B}" type="datetime1">
              <a:rPr lang="en-US" smtClean="0"/>
              <a:t>9/17/25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4278367-16B8-9907-4AC4-EA4FDC553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63B8A0B-9B9F-EBC0-A16E-75AF4DA4C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43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1645DB-540E-C2DA-36BF-F4C5D4A90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307AFE8-0B59-96BB-A871-8A1677EF0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Use Mini Batch GANs</a:t>
            </a:r>
          </a:p>
          <a:p>
            <a:r>
              <a:rPr lang="en-US" dirty="0">
                <a:solidFill>
                  <a:srgbClr val="FF0000"/>
                </a:solidFill>
              </a:rPr>
              <a:t>Supervision with Labels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BCF298-C66A-66BF-BB30-EB143A6A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C1688-B6C7-45F8-9D92-F3E4A8919C80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4C4B5-6EF8-D833-4B0F-2DB59F027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F034B-1BA3-E513-D15B-8933DD30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67096"/>
            <a:ext cx="9144000" cy="51435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31689-0E4F-3070-94BD-D888EE418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36D1C-4680-42F7-8CA9-144F8140A4B6}" type="datetime1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D190F1-1826-D94E-A5EC-483C8F0E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A41414-4353-2FDD-7F6A-2A2B83E3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46E43-C5B8-A7CC-4E1B-A564A1C3F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 Batch Generative Adversarial Networks (Mini Batch GANs)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CE411-2208-825D-8917-A93D75BAE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Mini Batch GANs </a:t>
            </a:r>
            <a:r>
              <a:rPr lang="en-US" dirty="0"/>
              <a:t>are a variation of Generative Adversarial Networks (GANs).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In traditional GANs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, the discriminator evaluates each sample individually to decide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whether it is real or fake. 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In Mini Batch GANs, </a:t>
            </a:r>
            <a:r>
              <a:rPr lang="en-US" b="0" i="0" dirty="0">
                <a:solidFill>
                  <a:srgbClr val="00B050"/>
                </a:solidFill>
                <a:effectLst/>
                <a:latin typeface="Söhne"/>
              </a:rPr>
              <a:t>the discriminator evaluates samples in small groups or "mini-batches"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. </a:t>
            </a:r>
          </a:p>
          <a:p>
            <a:pPr lvl="1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Concept called </a:t>
            </a:r>
            <a:r>
              <a:rPr lang="en-US" b="0" i="0" dirty="0">
                <a:solidFill>
                  <a:srgbClr val="0070C0"/>
                </a:solidFill>
                <a:effectLst/>
                <a:latin typeface="Söhne"/>
              </a:rPr>
              <a:t>mini-batch discrimination</a:t>
            </a:r>
          </a:p>
          <a:p>
            <a:pPr lvl="1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Assess the </a:t>
            </a:r>
            <a:r>
              <a:rPr lang="en-US" b="0" i="0" dirty="0">
                <a:solidFill>
                  <a:srgbClr val="0070C0"/>
                </a:solidFill>
                <a:effectLst/>
                <a:latin typeface="Söhne"/>
              </a:rPr>
              <a:t>authenticity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of individual samples but also the </a:t>
            </a:r>
            <a:r>
              <a:rPr lang="en-US" b="0" i="0" dirty="0">
                <a:solidFill>
                  <a:srgbClr val="0070C0"/>
                </a:solidFill>
                <a:effectLst/>
                <a:latin typeface="Söhne"/>
              </a:rPr>
              <a:t>diversity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between samples within a batch.</a:t>
            </a:r>
            <a:endParaRPr lang="en-US" dirty="0"/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EB119-D70E-478C-DD7E-1A3D424C9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D60E-85B6-47E9-B777-0960FAEF8806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10BE64-6D14-B4C5-B4DF-A9601CA48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FDD852-11F8-93EB-ED13-C418FDF3F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16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0C91DA-0345-45D0-A0E8-DE1D72903DAF}"/>
              </a:ext>
            </a:extLst>
          </p:cNvPr>
          <p:cNvSpPr txBox="1"/>
          <p:nvPr/>
        </p:nvSpPr>
        <p:spPr>
          <a:xfrm>
            <a:off x="3112076" y="701814"/>
            <a:ext cx="59678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99CC"/>
                </a:solidFill>
              </a:rPr>
              <a:t>Mini Batch GANs on MNIST</a:t>
            </a: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D04089D1-42FC-489B-9431-FAFCA1F01A06}"/>
              </a:ext>
            </a:extLst>
          </p:cNvPr>
          <p:cNvSpPr/>
          <p:nvPr/>
        </p:nvSpPr>
        <p:spPr>
          <a:xfrm flipH="1">
            <a:off x="5102512" y="2126907"/>
            <a:ext cx="1097280" cy="2560320"/>
          </a:xfrm>
          <a:prstGeom prst="cube">
            <a:avLst>
              <a:gd name="adj" fmla="val 9118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4CF8B-337D-4CB8-8036-E9B65DF83D02}"/>
              </a:ext>
            </a:extLst>
          </p:cNvPr>
          <p:cNvSpPr txBox="1"/>
          <p:nvPr/>
        </p:nvSpPr>
        <p:spPr>
          <a:xfrm>
            <a:off x="5175233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28x28x1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1B8847E9-D47D-465C-913A-5FC5A8008599}"/>
              </a:ext>
            </a:extLst>
          </p:cNvPr>
          <p:cNvSpPr/>
          <p:nvPr/>
        </p:nvSpPr>
        <p:spPr>
          <a:xfrm flipH="1">
            <a:off x="3406817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5C46E-1D8C-4FA6-91A5-696BB41DA34F}"/>
              </a:ext>
            </a:extLst>
          </p:cNvPr>
          <p:cNvSpPr txBox="1"/>
          <p:nvPr/>
        </p:nvSpPr>
        <p:spPr>
          <a:xfrm>
            <a:off x="3406149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95B998-E3CB-48F1-88DB-2BE0006766DD}"/>
              </a:ext>
            </a:extLst>
          </p:cNvPr>
          <p:cNvSpPr txBox="1"/>
          <p:nvPr/>
        </p:nvSpPr>
        <p:spPr>
          <a:xfrm>
            <a:off x="1766910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0D4B8484-FCE1-4296-9F5F-6E7F86901270}"/>
              </a:ext>
            </a:extLst>
          </p:cNvPr>
          <p:cNvSpPr/>
          <p:nvPr/>
        </p:nvSpPr>
        <p:spPr>
          <a:xfrm flipH="1">
            <a:off x="1646555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503770-E69C-4F47-8E97-0BFC3DB2D2BF}"/>
              </a:ext>
            </a:extLst>
          </p:cNvPr>
          <p:cNvSpPr txBox="1"/>
          <p:nvPr/>
        </p:nvSpPr>
        <p:spPr>
          <a:xfrm>
            <a:off x="494758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A2DED6-3B3F-4D68-A297-6BDAA5667996}"/>
              </a:ext>
            </a:extLst>
          </p:cNvPr>
          <p:cNvSpPr/>
          <p:nvPr/>
        </p:nvSpPr>
        <p:spPr>
          <a:xfrm>
            <a:off x="736136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BFAB37-4775-4F0D-9E95-D8788206756D}"/>
              </a:ext>
            </a:extLst>
          </p:cNvPr>
          <p:cNvCxnSpPr>
            <a:cxnSpLocks/>
          </p:cNvCxnSpPr>
          <p:nvPr/>
        </p:nvCxnSpPr>
        <p:spPr>
          <a:xfrm>
            <a:off x="92282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BA8DEF8-C60D-4DAD-9CDE-3F4358EDAEA2}"/>
              </a:ext>
            </a:extLst>
          </p:cNvPr>
          <p:cNvCxnSpPr>
            <a:cxnSpLocks/>
          </p:cNvCxnSpPr>
          <p:nvPr/>
        </p:nvCxnSpPr>
        <p:spPr>
          <a:xfrm>
            <a:off x="2708193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CE15F8-56BE-4EF2-8E72-CDC48F608BE4}"/>
              </a:ext>
            </a:extLst>
          </p:cNvPr>
          <p:cNvCxnSpPr>
            <a:cxnSpLocks/>
          </p:cNvCxnSpPr>
          <p:nvPr/>
        </p:nvCxnSpPr>
        <p:spPr>
          <a:xfrm>
            <a:off x="447727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543214-926F-42E0-AC95-2F55F2B88D33}"/>
              </a:ext>
            </a:extLst>
          </p:cNvPr>
          <p:cNvSpPr txBox="1"/>
          <p:nvPr/>
        </p:nvSpPr>
        <p:spPr>
          <a:xfrm>
            <a:off x="944061" y="2431007"/>
            <a:ext cx="993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BN, </a:t>
            </a:r>
          </a:p>
          <a:p>
            <a:r>
              <a:rPr lang="en-US" b="1" dirty="0"/>
              <a:t>Reshape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2FF73B-C118-46BE-8AB7-CFC272AF9A4A}"/>
              </a:ext>
            </a:extLst>
          </p:cNvPr>
          <p:cNvSpPr txBox="1"/>
          <p:nvPr/>
        </p:nvSpPr>
        <p:spPr>
          <a:xfrm>
            <a:off x="2349572" y="2470441"/>
            <a:ext cx="1063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BN, ReLU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D0E226-5268-423A-8E13-B8ADB1F2B5E5}"/>
              </a:ext>
            </a:extLst>
          </p:cNvPr>
          <p:cNvSpPr txBox="1"/>
          <p:nvPr/>
        </p:nvSpPr>
        <p:spPr>
          <a:xfrm>
            <a:off x="3633024" y="2055851"/>
            <a:ext cx="1505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Tanh/Sigmoid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F40581-DB49-410B-99E2-4E4A9FFE9261}"/>
              </a:ext>
            </a:extLst>
          </p:cNvPr>
          <p:cNvCxnSpPr>
            <a:cxnSpLocks/>
          </p:cNvCxnSpPr>
          <p:nvPr/>
        </p:nvCxnSpPr>
        <p:spPr>
          <a:xfrm>
            <a:off x="6421405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be 18">
            <a:extLst>
              <a:ext uri="{FF2B5EF4-FFF2-40B4-BE49-F238E27FC236}">
                <a16:creationId xmlns:a16="http://schemas.microsoft.com/office/drawing/2014/main" id="{2594B788-D730-445E-AE9D-1DCC540622E2}"/>
              </a:ext>
            </a:extLst>
          </p:cNvPr>
          <p:cNvSpPr/>
          <p:nvPr/>
        </p:nvSpPr>
        <p:spPr>
          <a:xfrm flipH="1">
            <a:off x="7018772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EE3898-9248-4C59-BF5B-F4A333EE8A1F}"/>
              </a:ext>
            </a:extLst>
          </p:cNvPr>
          <p:cNvSpPr txBox="1"/>
          <p:nvPr/>
        </p:nvSpPr>
        <p:spPr>
          <a:xfrm>
            <a:off x="7018772" y="4789923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683631-7ED7-4363-A181-ECA6146D13F0}"/>
              </a:ext>
            </a:extLst>
          </p:cNvPr>
          <p:cNvSpPr txBox="1"/>
          <p:nvPr/>
        </p:nvSpPr>
        <p:spPr>
          <a:xfrm>
            <a:off x="6169661" y="2158581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 err="1"/>
              <a:t>LReLU</a:t>
            </a:r>
            <a:endParaRPr lang="en-US" b="1" dirty="0"/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5B1F1C29-8ED5-4A52-9AF3-E8640466EEFE}"/>
              </a:ext>
            </a:extLst>
          </p:cNvPr>
          <p:cNvSpPr/>
          <p:nvPr/>
        </p:nvSpPr>
        <p:spPr>
          <a:xfrm flipH="1">
            <a:off x="8817593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ABBEBF-E21A-4FEA-B863-6770ACB802C5}"/>
              </a:ext>
            </a:extLst>
          </p:cNvPr>
          <p:cNvCxnSpPr>
            <a:cxnSpLocks/>
          </p:cNvCxnSpPr>
          <p:nvPr/>
        </p:nvCxnSpPr>
        <p:spPr>
          <a:xfrm>
            <a:off x="8093864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53FCBD-69D7-406E-9CC0-D1C7EC274DC1}"/>
              </a:ext>
            </a:extLst>
          </p:cNvPr>
          <p:cNvCxnSpPr>
            <a:cxnSpLocks/>
          </p:cNvCxnSpPr>
          <p:nvPr/>
        </p:nvCxnSpPr>
        <p:spPr>
          <a:xfrm>
            <a:off x="9879231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9519199-5F7B-4E3C-9211-0D6990A49F04}"/>
              </a:ext>
            </a:extLst>
          </p:cNvPr>
          <p:cNvSpPr txBox="1"/>
          <p:nvPr/>
        </p:nvSpPr>
        <p:spPr>
          <a:xfrm>
            <a:off x="8015113" y="2303536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 err="1"/>
              <a:t>LReLU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0435B4-F2E7-4C01-A0EB-A63BFD6A9D7C}"/>
              </a:ext>
            </a:extLst>
          </p:cNvPr>
          <p:cNvSpPr txBox="1"/>
          <p:nvPr/>
        </p:nvSpPr>
        <p:spPr>
          <a:xfrm>
            <a:off x="8787855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A53110D-5217-4AE6-A99D-9B942CD3D258}"/>
              </a:ext>
            </a:extLst>
          </p:cNvPr>
          <p:cNvSpPr/>
          <p:nvPr/>
        </p:nvSpPr>
        <p:spPr>
          <a:xfrm>
            <a:off x="10566168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5E32B3-38FF-4CF0-8760-84598E6C50F3}"/>
              </a:ext>
            </a:extLst>
          </p:cNvPr>
          <p:cNvSpPr txBox="1"/>
          <p:nvPr/>
        </p:nvSpPr>
        <p:spPr>
          <a:xfrm>
            <a:off x="10306912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256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73680D1-18AC-4D68-94D7-CA800682589B}"/>
              </a:ext>
            </a:extLst>
          </p:cNvPr>
          <p:cNvCxnSpPr>
            <a:cxnSpLocks/>
          </p:cNvCxnSpPr>
          <p:nvPr/>
        </p:nvCxnSpPr>
        <p:spPr>
          <a:xfrm>
            <a:off x="10844037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9084FAA-6744-4F00-ABEF-72866E368A9F}"/>
              </a:ext>
            </a:extLst>
          </p:cNvPr>
          <p:cNvSpPr txBox="1"/>
          <p:nvPr/>
        </p:nvSpPr>
        <p:spPr>
          <a:xfrm>
            <a:off x="9649763" y="2266845"/>
            <a:ext cx="11062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Reshape, </a:t>
            </a:r>
          </a:p>
          <a:p>
            <a:r>
              <a:rPr lang="en-US" b="1" dirty="0"/>
              <a:t>FC, BN, </a:t>
            </a:r>
          </a:p>
          <a:p>
            <a:r>
              <a:rPr lang="en-US" b="1" dirty="0" err="1"/>
              <a:t>LReLU</a:t>
            </a:r>
            <a:endParaRPr lang="en-US" b="1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45769D2-6476-4553-978A-3A7BA9A46AA1}"/>
              </a:ext>
            </a:extLst>
          </p:cNvPr>
          <p:cNvSpPr/>
          <p:nvPr/>
        </p:nvSpPr>
        <p:spPr>
          <a:xfrm>
            <a:off x="11482573" y="3315627"/>
            <a:ext cx="182880" cy="18288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ED22EF-5D85-4169-B316-B1556E4D0A48}"/>
              </a:ext>
            </a:extLst>
          </p:cNvPr>
          <p:cNvSpPr txBox="1"/>
          <p:nvPr/>
        </p:nvSpPr>
        <p:spPr>
          <a:xfrm>
            <a:off x="10799859" y="2364993"/>
            <a:ext cx="949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</a:t>
            </a:r>
          </a:p>
          <a:p>
            <a:r>
              <a:rPr lang="en-US" b="1" dirty="0"/>
              <a:t>Sigmoid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69F5DC-669B-4E82-AA6D-3F1579BA25BB}"/>
              </a:ext>
            </a:extLst>
          </p:cNvPr>
          <p:cNvSpPr txBox="1"/>
          <p:nvPr/>
        </p:nvSpPr>
        <p:spPr>
          <a:xfrm>
            <a:off x="11416758" y="4783781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</a:t>
            </a:r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9E4534E0-6332-4437-BB84-04DD5EB85275}"/>
              </a:ext>
            </a:extLst>
          </p:cNvPr>
          <p:cNvSpPr/>
          <p:nvPr/>
        </p:nvSpPr>
        <p:spPr>
          <a:xfrm rot="5400000">
            <a:off x="8319391" y="2544177"/>
            <a:ext cx="337214" cy="6625531"/>
          </a:xfrm>
          <a:prstGeom prst="rightBrace">
            <a:avLst>
              <a:gd name="adj1" fmla="val 42424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6834EDCA-4082-4675-8E76-ED4D10AF4332}"/>
              </a:ext>
            </a:extLst>
          </p:cNvPr>
          <p:cNvSpPr/>
          <p:nvPr/>
        </p:nvSpPr>
        <p:spPr>
          <a:xfrm rot="5400000">
            <a:off x="3264911" y="2753712"/>
            <a:ext cx="337214" cy="5613333"/>
          </a:xfrm>
          <a:prstGeom prst="rightBrace">
            <a:avLst>
              <a:gd name="adj1" fmla="val 42424"/>
              <a:gd name="adj2" fmla="val 50000"/>
            </a:avLst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6C17611-CF1F-4594-9009-480F9DAFD357}"/>
              </a:ext>
            </a:extLst>
          </p:cNvPr>
          <p:cNvSpPr txBox="1"/>
          <p:nvPr/>
        </p:nvSpPr>
        <p:spPr>
          <a:xfrm>
            <a:off x="2690269" y="5794717"/>
            <a:ext cx="1486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Generator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B2A4F6E-AD7C-445F-8736-38524C8CD4FE}"/>
              </a:ext>
            </a:extLst>
          </p:cNvPr>
          <p:cNvSpPr txBox="1"/>
          <p:nvPr/>
        </p:nvSpPr>
        <p:spPr>
          <a:xfrm>
            <a:off x="7533794" y="6156186"/>
            <a:ext cx="1908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Discriminator</a:t>
            </a:r>
          </a:p>
        </p:txBody>
      </p:sp>
      <p:sp>
        <p:nvSpPr>
          <p:cNvPr id="40" name="Date Placeholder 39">
            <a:extLst>
              <a:ext uri="{FF2B5EF4-FFF2-40B4-BE49-F238E27FC236}">
                <a16:creationId xmlns:a16="http://schemas.microsoft.com/office/drawing/2014/main" id="{C2822EB7-8E57-0868-3A7E-1EF6042BA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A42B9-2F2E-4A9F-9383-604001716193}" type="datetime1">
              <a:rPr lang="en-US" smtClean="0"/>
              <a:t>9/17/25</a:t>
            </a:fld>
            <a:endParaRPr lang="en-US"/>
          </a:p>
        </p:txBody>
      </p:sp>
      <p:sp>
        <p:nvSpPr>
          <p:cNvPr id="41" name="Footer Placeholder 40">
            <a:extLst>
              <a:ext uri="{FF2B5EF4-FFF2-40B4-BE49-F238E27FC236}">
                <a16:creationId xmlns:a16="http://schemas.microsoft.com/office/drawing/2014/main" id="{BD7D14B3-F757-9393-96AD-EDE389510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42" name="Slide Number Placeholder 41">
            <a:extLst>
              <a:ext uri="{FF2B5EF4-FFF2-40B4-BE49-F238E27FC236}">
                <a16:creationId xmlns:a16="http://schemas.microsoft.com/office/drawing/2014/main" id="{5CC3D1C9-2D61-EDAA-82CF-956F2C8B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31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 animBg="1"/>
      <p:bldP spid="9" grpId="0"/>
      <p:bldP spid="10" grpId="0" animBg="1"/>
      <p:bldP spid="15" grpId="0"/>
      <p:bldP spid="16" grpId="0"/>
      <p:bldP spid="17" grpId="0"/>
      <p:bldP spid="19" grpId="0" animBg="1"/>
      <p:bldP spid="20" grpId="0"/>
      <p:bldP spid="21" grpId="0"/>
      <p:bldP spid="22" grpId="0" animBg="1"/>
      <p:bldP spid="25" grpId="0"/>
      <p:bldP spid="26" grpId="0"/>
      <p:bldP spid="27" grpId="0" animBg="1"/>
      <p:bldP spid="28" grpId="0"/>
      <p:bldP spid="30" grpId="0"/>
      <p:bldP spid="31" grpId="0" animBg="1"/>
      <p:bldP spid="32" grpId="0"/>
      <p:bldP spid="33" grpId="0"/>
      <p:bldP spid="34" grpId="0" animBg="1"/>
      <p:bldP spid="35" grpId="0" animBg="1"/>
      <p:bldP spid="36" grpId="0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Review of Previous Lecture</a:t>
            </a:r>
          </a:p>
          <a:p>
            <a:r>
              <a:rPr lang="en-US" dirty="0">
                <a:solidFill>
                  <a:srgbClr val="00B050"/>
                </a:solidFill>
              </a:rPr>
              <a:t>Today’s Lecture</a:t>
            </a:r>
          </a:p>
          <a:p>
            <a:pPr lvl="1"/>
            <a:r>
              <a:rPr lang="en-US" dirty="0">
                <a:solidFill>
                  <a:srgbClr val="0070C0"/>
                </a:solidFill>
                <a:ea typeface="SimSun" panose="02010600030101010101" pitchFamily="2" charset="-122"/>
              </a:rPr>
              <a:t>Problems Training GANs</a:t>
            </a:r>
          </a:p>
          <a:p>
            <a:pPr lvl="1"/>
            <a:r>
              <a:rPr lang="en-US" dirty="0">
                <a:solidFill>
                  <a:srgbClr val="0070C0"/>
                </a:solidFill>
                <a:ea typeface="SimSun" panose="02010600030101010101" pitchFamily="2" charset="-122"/>
              </a:rPr>
              <a:t>DCGANs</a:t>
            </a:r>
          </a:p>
          <a:p>
            <a:pPr lvl="1"/>
            <a:endParaRPr lang="en-US" dirty="0">
              <a:solidFill>
                <a:srgbClr val="0070C0"/>
              </a:solidFill>
              <a:ea typeface="SimSun" panose="02010600030101010101" pitchFamily="2" charset="-122"/>
            </a:endParaRPr>
          </a:p>
          <a:p>
            <a:pPr lvl="1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82AB94-C898-D831-C55A-699951B2D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1DA83-E47A-4089-B9E6-FA28D07AC951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B6E26E-04FF-A65E-B6DA-032822B25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0202CB-DB2A-12D0-D38F-D2727B72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48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54E8FA-5B72-C612-3D5C-3022818E1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Generator in Batches</a:t>
            </a:r>
          </a:p>
          <a:p>
            <a:pPr lvl="1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 generator can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produce batches of images at once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instead of single images. </a:t>
            </a:r>
          </a:p>
          <a:p>
            <a:pPr lvl="1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Processing in batches allows for more efficient computation. </a:t>
            </a:r>
          </a:p>
          <a:p>
            <a:pPr lvl="1"/>
            <a:r>
              <a:rPr lang="en-US" dirty="0">
                <a:solidFill>
                  <a:srgbClr val="0D0D0D"/>
                </a:solidFill>
                <a:latin typeface="Söhne"/>
              </a:rPr>
              <a:t>More </a:t>
            </a:r>
            <a:r>
              <a:rPr lang="en-US" b="0" i="0" dirty="0">
                <a:solidFill>
                  <a:srgbClr val="FFC000"/>
                </a:solidFill>
                <a:effectLst/>
                <a:latin typeface="Söhne"/>
              </a:rPr>
              <a:t>diversity of samples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being evaluated by the 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discriminator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, facilitating a more comprehensive training. </a:t>
            </a:r>
          </a:p>
          <a:p>
            <a:r>
              <a:rPr lang="en-US" b="1" dirty="0"/>
              <a:t>Mini-batch Discrimination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discriminator uses a measure to assess how much the generated samples deviate from the real samples </a:t>
            </a:r>
            <a:r>
              <a:rPr lang="en-US" dirty="0"/>
              <a:t>within the same batch. </a:t>
            </a:r>
          </a:p>
          <a:p>
            <a:pPr lvl="1"/>
            <a:r>
              <a:rPr lang="en-US" dirty="0">
                <a:solidFill>
                  <a:srgbClr val="92D050"/>
                </a:solidFill>
              </a:rPr>
              <a:t>Computing distances or similarities </a:t>
            </a:r>
            <a:r>
              <a:rPr lang="en-US" dirty="0"/>
              <a:t>between samples in the feature space.</a:t>
            </a:r>
          </a:p>
          <a:p>
            <a:pPr lvl="1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How diverse the generated images are within each batch (mode collapse).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80B07C3-6925-5C46-FEAD-5A9BA50A3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 Batch GANs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3E787F-8035-D843-6CA1-206AD3F0D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E1ACC-07AF-48FB-9017-5D449A30E5AA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639D2A-00A4-100A-3685-019C545E2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2C94CF-6564-0215-9721-275A6194F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744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5D357C4-ADBB-B11D-1A56-784DBE84F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Backpropagation: </a:t>
            </a:r>
          </a:p>
          <a:p>
            <a:pPr lvl="1"/>
            <a:r>
              <a:rPr lang="en-US" sz="2800" dirty="0"/>
              <a:t>Based on the </a:t>
            </a:r>
            <a:r>
              <a:rPr lang="en-US" sz="2800" dirty="0">
                <a:solidFill>
                  <a:srgbClr val="FFC000"/>
                </a:solidFill>
              </a:rPr>
              <a:t>discriminator’s feedback the GAN updates both the generator and discriminator.</a:t>
            </a:r>
            <a:r>
              <a:rPr lang="en-US" sz="2800" dirty="0"/>
              <a:t> </a:t>
            </a:r>
          </a:p>
          <a:p>
            <a:pPr lvl="1"/>
            <a:r>
              <a:rPr lang="en-US" sz="2800" dirty="0"/>
              <a:t>The generator learns to produce more diverse and realistic samples</a:t>
            </a:r>
          </a:p>
          <a:p>
            <a:r>
              <a:rPr lang="en-US" sz="3200" dirty="0"/>
              <a:t>Iteration: </a:t>
            </a:r>
          </a:p>
          <a:p>
            <a:pPr lvl="1"/>
            <a:r>
              <a:rPr lang="en-US" sz="2800" dirty="0"/>
              <a:t>This process </a:t>
            </a:r>
            <a:r>
              <a:rPr lang="en-US" sz="2800" dirty="0">
                <a:solidFill>
                  <a:srgbClr val="00B0F0"/>
                </a:solidFill>
              </a:rPr>
              <a:t>repeats over many cycles</a:t>
            </a:r>
          </a:p>
          <a:p>
            <a:pPr lvl="1"/>
            <a:r>
              <a:rPr lang="en-US" sz="2800" dirty="0"/>
              <a:t>The </a:t>
            </a:r>
            <a:r>
              <a:rPr lang="en-US" sz="2800" dirty="0">
                <a:solidFill>
                  <a:srgbClr val="00B0F0"/>
                </a:solidFill>
              </a:rPr>
              <a:t>generator and discriminator iteratively improving in response </a:t>
            </a:r>
            <a:r>
              <a:rPr lang="en-US" sz="2800" dirty="0"/>
              <a:t>to each other's feedback.</a:t>
            </a:r>
          </a:p>
          <a:p>
            <a:endParaRPr lang="en-US" sz="32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6B3E8F0-6DBD-955F-3831-5A3FEC608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 Batch GANs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448B15-E810-5419-F187-421CA4D05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7A6DE-9D23-4251-B706-6CB0D98ECEA2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FCB081-3003-6F13-062F-871B47430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D6697D-FC5A-2BF4-6CE2-5AAFB6636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64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A410B3-5F9E-8EA0-78A3-1D553DB508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For standard Discriminator in GAN: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kern="100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𝐷</m:t>
                          </m:r>
                        </m:sub>
                      </m:sSub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</a:rPr>
                        <m:t>=−</m:t>
                      </m:r>
                      <m:f>
                        <m:fPr>
                          <m:ctrlP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</m:ctrlPr>
                        </m:fPr>
                        <m:num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</m:ctrlPr>
                        </m:naryPr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𝑖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𝑁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  <m:t>𝑖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800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  <m:t>𝐷</m:t>
                                      </m:r>
                                      <m:d>
                                        <m:dPr>
                                          <m:ctrlPr>
                                            <a:rPr lang="en-US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func>
                                <m:funcPr>
                                  <m:ctrlP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800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  <m:t>1−</m:t>
                                      </m:r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  <m:t>𝐷</m:t>
                                      </m:r>
                                      <m:d>
                                        <m:dPr>
                                          <m:ctrlPr>
                                            <a:rPr lang="en-US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</a:rPr>
                                            <m:t>𝐺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sz="1800" i="1" kern="100"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Aptos" panose="020B0004020202020204" pitchFamily="34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1800" i="1" kern="100"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Aptos" panose="020B0004020202020204" pitchFamily="34" charset="0"/>
                                                    </a:rPr>
                                                    <m:t>𝑧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1800" i="1" kern="100"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Aptos" panose="020B0004020202020204" pitchFamily="34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sz="1800" kern="1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</a:endParaRPr>
              </a:p>
              <a:p>
                <a:r>
                  <a:rPr lang="en-US" dirty="0"/>
                  <a:t>For Generator: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𝐺</m:t>
                          </m:r>
                        </m:sub>
                      </m:sSub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func>
                            <m:funcPr>
                              <m:ctrlPr>
                                <a:rPr lang="en-US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8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log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𝐷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𝐺</m:t>
                                      </m:r>
                                      <m:d>
                                        <m:dPr>
                                          <m:ctrlPr>
                                            <a:rPr lang="en-US" i="1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effectLst/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𝑧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A410B3-5F9E-8EA0-78A3-1D553DB508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00" t="-14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>
            <a:extLst>
              <a:ext uri="{FF2B5EF4-FFF2-40B4-BE49-F238E27FC236}">
                <a16:creationId xmlns:a16="http://schemas.microsoft.com/office/drawing/2014/main" id="{E6CBD5F8-1C9E-7E0E-BC73-932938C7A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 Batch GANs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BB8BF3-B9BF-5DAB-8357-184CD8726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A8024-0D64-4D8A-BE0C-AAD030907B56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FA04D0-B5E6-4CA7-196E-4F4C8C4E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31ACCB-3E8D-9259-9B61-4D5CDD98F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230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704523F-8834-A503-E084-54F585B5E5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Mini-Batch Discrimination </a:t>
                </a:r>
              </a:p>
              <a:p>
                <a:pPr marL="400050" lvl="1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2000" kern="1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</a:rPr>
                  <a:t>For each pair of samples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 kern="1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 kern="1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i="1" kern="1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i="1" kern="1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 kern="1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i="1" kern="100">
                                <a:effectLst/>
                                <a:latin typeface="Cambria Math" panose="02040503050406030204" pitchFamily="18" charset="0"/>
                                <a:ea typeface="Aptos" panose="020B0004020202020204" pitchFamily="34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kern="1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</a:rPr>
                  <a:t> in a </a:t>
                </a:r>
                <a:r>
                  <a:rPr lang="en-US" sz="2000" kern="100" dirty="0">
                    <a:solidFill>
                      <a:srgbClr val="FF0000"/>
                    </a:solidFill>
                    <a:effectLst/>
                    <a:latin typeface="Times New Roman" panose="02020603050405020304" pitchFamily="18" charset="0"/>
                    <a:ea typeface="Aptos" panose="020B0004020202020204" pitchFamily="34" charset="0"/>
                  </a:rPr>
                  <a:t>mini-batch, compute a distance measure between features </a:t>
                </a:r>
              </a:p>
              <a:p>
                <a:pPr marL="400050" lvl="1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2000" kern="1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</a:rPr>
                  <a:t>Raw data or features learned by earlier layers of the discriminator.</a:t>
                </a:r>
              </a:p>
              <a:p>
                <a:pPr marL="400050" lvl="1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2000" kern="100" dirty="0">
                    <a:solidFill>
                      <a:srgbClr val="0F22B1"/>
                    </a:solidFill>
                    <a:effectLst/>
                    <a:latin typeface="Times New Roman" panose="02020603050405020304" pitchFamily="18" charset="0"/>
                    <a:ea typeface="Aptos" panose="020B0004020202020204" pitchFamily="34" charset="0"/>
                  </a:rPr>
                  <a:t>Distance can be: L1 or L2 or other forms of similarity.</a:t>
                </a:r>
              </a:p>
              <a:p>
                <a:pPr marL="400050" lvl="1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2000" kern="1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</a:rPr>
                  <a:t>The mini-batch discrimination value for a single sample </a:t>
                </a:r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sz="20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2000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</a:rPr>
                        </m:ctrlPr>
                      </m:sSubPr>
                      <m:e>
                        <m:r>
                          <a:rPr lang="en-US" sz="2000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</a:rPr>
                          <m:t>𝑥</m:t>
                        </m:r>
                      </m:e>
                      <m:sub>
                        <m:r>
                          <a:rPr lang="en-US" sz="2000" i="1" kern="100">
                            <a:effectLst/>
                            <a:latin typeface="Cambria Math" panose="02040503050406030204" pitchFamily="18" charset="0"/>
                            <a:ea typeface="Aptos" panose="020B0004020202020204" pitchFamily="34" charset="0"/>
                          </a:rPr>
                          <m:t>𝑖</m:t>
                        </m:r>
                      </m:sub>
                    </m:sSub>
                    <m:r>
                      <m:rPr>
                        <m:lit/>
                      </m:rPr>
                      <a:rPr lang="en-US" sz="2000" i="1" kern="100">
                        <a:effectLst/>
                        <a:latin typeface="Cambria Math" panose="02040503050406030204" pitchFamily="18" charset="0"/>
                        <a:ea typeface="Aptos" panose="020B0004020202020204" pitchFamily="34" charset="0"/>
                      </a:rPr>
                      <m:t>)</m:t>
                    </m:r>
                  </m:oMath>
                </a14:m>
                <a:r>
                  <a:rPr lang="en-US" sz="2000" kern="1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</a:rPr>
                  <a:t> can be calculated in the batch as: </a:t>
                </a:r>
              </a:p>
              <a:p>
                <a:pPr marL="0" indent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kern="100" smtClean="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𝑇</m:t>
                          </m:r>
                        </m:e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1800" i="1" kern="1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</m:ctrlPr>
                        </m:naryPr>
                        <m:sub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𝑗</m:t>
                          </m:r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 kern="1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1800" i="1" kern="1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</a:rPr>
                                <m:t>−</m:t>
                              </m:r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1800" i="1" kern="1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  <m:t>𝑜</m:t>
                                      </m:r>
                                      <m:d>
                                        <m:dPr>
                                          <m:ctrlPr>
                                            <a:rPr lang="en-US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  <m:t>−</m:t>
                                      </m:r>
                                      <m:r>
                                        <a:rPr lang="en-US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</a:rPr>
                                        <m:t>𝑜</m:t>
                                      </m:r>
                                      <m:d>
                                        <m:dPr>
                                          <m:ctrlPr>
                                            <a:rPr lang="en-US" sz="1800" i="1" kern="100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i="1" kern="1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</m:e>
                              </m:d>
                            </m:sup>
                          </m:sSup>
                        </m:e>
                      </m:nary>
                    </m:oMath>
                  </m:oMathPara>
                </a14:m>
                <a:endParaRPr lang="en-US" sz="1800" kern="1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Aptos" panose="020B0004020202020204" pitchFamily="34" charset="0"/>
                  </a:rPr>
                  <a:t>Modified Discriminator Loss with Mini-Batch Discrimination</a:t>
                </a:r>
                <a:endParaRPr lang="en-US" sz="1800" kern="100" dirty="0">
                  <a:effectLst/>
                  <a:latin typeface="Times New Roman" panose="02020603050405020304" pitchFamily="18" charset="0"/>
                  <a:ea typeface="Aptos" panose="020B0004020202020204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sub>
                      </m:sSub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8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  <m:d>
                                        <m:dPr>
                                          <m:ctrlPr>
                                            <a:rPr lang="en-US" i="1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effectLst/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effectLst/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𝑇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𝑏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en-US" i="1">
                                                  <a:effectLst/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effectLst/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1800" i="1"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Aptos" panose="020B000402020202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1800" i="1"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Aptos" panose="020B000402020202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func>
                                <m:funcPr>
                                  <m:ctrlPr>
                                    <a:rPr lang="en-US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8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𝐷</m:t>
                                      </m:r>
                                      <m:d>
                                        <m:dPr>
                                          <m:ctrlPr>
                                            <a:rPr lang="en-US" i="1"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𝐺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i="1">
                                                  <a:effectLst/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effectLst/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1800" i="1"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Aptos" panose="020B000402020202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𝑧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1800" i="1"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Aptos" panose="020B000402020202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  <m:r>
                                            <a:rPr lang="en-US" sz="1800" i="1">
                                              <a:effectLst/>
                                              <a:latin typeface="Cambria Math" panose="02040503050406030204" pitchFamily="18" charset="0"/>
                                              <a:ea typeface="Aptos" panose="020B0004020202020204" pitchFamily="34" charset="0"/>
                                              <a:cs typeface="Times New Roman" panose="020206030504050203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effectLst/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8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𝑇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8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𝑏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en-US" i="1">
                                                  <a:effectLst/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18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Aptos" panose="020B000402020202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𝐺</m:t>
                                              </m:r>
                                              <m:d>
                                                <m:dPr>
                                                  <m:ctrlPr>
                                                    <a:rPr lang="en-US" i="1">
                                                      <a:effectLst/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i="1">
                                                          <a:effectLst/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1800" i="1">
                                                          <a:effectLst/>
                                                          <a:latin typeface="Cambria Math" panose="02040503050406030204" pitchFamily="18" charset="0"/>
                                                          <a:ea typeface="Aptos" panose="020B0004020202020204" pitchFamily="34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𝑧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1800" i="1">
                                                          <a:effectLst/>
                                                          <a:latin typeface="Cambria Math" panose="02040503050406030204" pitchFamily="18" charset="0"/>
                                                          <a:ea typeface="Aptos" panose="020B0004020202020204" pitchFamily="34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𝑖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d>
                                            </m:e>
                                          </m:d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6704523F-8834-A503-E084-54F585B5E5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33" t="-2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>
            <a:extLst>
              <a:ext uri="{FF2B5EF4-FFF2-40B4-BE49-F238E27FC236}">
                <a16:creationId xmlns:a16="http://schemas.microsoft.com/office/drawing/2014/main" id="{7194A66C-749F-BF56-7E79-8FD4AC4A0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 Batch GANs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25756E-F876-2496-370C-59212645E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5E3C3-0C9A-420C-8ED8-E13E868859FC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D2C683-CA3A-F592-4048-A5969B72A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6FBDE3-0A98-DC38-0635-C84DFDBB7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76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B9EB77-3C8E-A429-C379-8AFF55D16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295401"/>
            <a:ext cx="6978097" cy="5257800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Mini Batch GANs encourage the generator to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produce a diverse range of outputs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. 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0B0F0"/>
                </a:solidFill>
                <a:effectLst/>
                <a:latin typeface="Söhne"/>
              </a:rPr>
              <a:t>S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table training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as the discriminator works on a batch instead of individual samples.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Mini b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atches can lead to 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faster convergence of the network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Mini-batch discrimination provides more information to the generator, which can help in generating higher-quality samples.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F87B098-38CD-A283-0DDB-8D3777FB7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91887"/>
            <a:ext cx="10972800" cy="838200"/>
          </a:xfrm>
        </p:spPr>
        <p:txBody>
          <a:bodyPr/>
          <a:lstStyle/>
          <a:p>
            <a:r>
              <a:rPr lang="en-US" dirty="0"/>
              <a:t>Advantages of Mini Batch GANs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2F5FE9-F5AD-D89F-ED18-5148F4813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99DD-5FB5-4734-B3FA-B6828FE02FD6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53D21F-7B66-7BAF-6B8A-F50095B1F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4B259A-625A-EC39-1D10-1D115562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F49344-A1DF-53B0-93CA-236BC7263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2897" y="2095500"/>
            <a:ext cx="489005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19340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DF034D-835A-AD1E-500B-8A33B756F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B761-0460-474D-85F9-E67844E7533C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12A9A8-69F0-E468-1C21-2B5E5C2CC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0CDAB-BC5F-6E72-6AE2-691AAD02C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EBF19E0-568F-F9E4-0D36-6F6418D58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09900"/>
            <a:ext cx="10972800" cy="838200"/>
          </a:xfrm>
        </p:spPr>
        <p:txBody>
          <a:bodyPr/>
          <a:lstStyle/>
          <a:p>
            <a:r>
              <a:rPr lang="en-US" dirty="0"/>
              <a:t>Unsupervised Representation Learning with Deep Convolutional Generative Adversarial Networks</a:t>
            </a:r>
          </a:p>
        </p:txBody>
      </p:sp>
    </p:spTree>
    <p:extLst>
      <p:ext uri="{BB962C8B-B14F-4D97-AF65-F5344CB8AC3E}">
        <p14:creationId xmlns:p14="http://schemas.microsoft.com/office/powerpoint/2010/main" val="16261048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9343096-EE46-C365-5027-395BFC0DFC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1637409"/>
            <a:ext cx="9528259" cy="464998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A9B27-B682-CDEF-0895-0D38A379F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69DED-3CC5-463C-ADB3-A89B75133A7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2A1D19-6D53-5F24-8A51-E8C0D88D4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B566D2-B0B5-57A6-E51C-358ACC253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232BB79-000C-7273-B717-598E7DD29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47FE00-1BDB-17C8-C39A-E695B8D40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5715000"/>
            <a:ext cx="1512188" cy="47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8364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CDAB4C-48F7-1765-44A9-6F59ACC99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DCGAN: </a:t>
            </a:r>
            <a:r>
              <a:rPr lang="en-US" dirty="0">
                <a:hlinkClick r:id="rId2"/>
              </a:rPr>
              <a:t>Download Paper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Supervised learning with convolutional networks (CNNs) </a:t>
            </a:r>
            <a:r>
              <a:rPr lang="en-US" dirty="0"/>
              <a:t>has seen </a:t>
            </a:r>
            <a:r>
              <a:rPr lang="en-US" dirty="0">
                <a:solidFill>
                  <a:srgbClr val="FF0000"/>
                </a:solidFill>
              </a:rPr>
              <a:t>huge adoption in computer vision </a:t>
            </a:r>
            <a:r>
              <a:rPr lang="en-US" dirty="0"/>
              <a:t>applications</a:t>
            </a:r>
          </a:p>
          <a:p>
            <a:r>
              <a:rPr lang="en-US" dirty="0"/>
              <a:t>Comparatively, </a:t>
            </a:r>
            <a:r>
              <a:rPr lang="en-US" dirty="0">
                <a:solidFill>
                  <a:srgbClr val="00B050"/>
                </a:solidFill>
              </a:rPr>
              <a:t>unsupervised learning with CNNs </a:t>
            </a:r>
            <a:r>
              <a:rPr lang="en-US" dirty="0"/>
              <a:t>has received less attention</a:t>
            </a:r>
          </a:p>
          <a:p>
            <a:r>
              <a:rPr lang="en-US" dirty="0">
                <a:solidFill>
                  <a:srgbClr val="FF0000"/>
                </a:solidFill>
              </a:rPr>
              <a:t>CNN for unsupervised learning</a:t>
            </a:r>
          </a:p>
          <a:p>
            <a:r>
              <a:rPr lang="en-US" dirty="0"/>
              <a:t>DCGANs builds upon the original Generative Adversarial Networks (GANs) by </a:t>
            </a:r>
            <a:r>
              <a:rPr lang="en-US" dirty="0">
                <a:solidFill>
                  <a:srgbClr val="00B0F0"/>
                </a:solidFill>
              </a:rPr>
              <a:t>incorporating convolutional layers, making them more suited for image processing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B58EA-A872-8F7B-7E06-BBA1BF904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B761-0460-474D-85F9-E67844E7533C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1CC5E0-92BB-8240-FB93-00A6DEC73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C163B4-3E2E-2353-D71D-2D16791C7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1CEADC9-A9CE-294A-87DB-18720031C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DCGANs</a:t>
            </a:r>
          </a:p>
        </p:txBody>
      </p:sp>
    </p:spTree>
    <p:extLst>
      <p:ext uri="{BB962C8B-B14F-4D97-AF65-F5344CB8AC3E}">
        <p14:creationId xmlns:p14="http://schemas.microsoft.com/office/powerpoint/2010/main" val="3732683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2DC965-48C2-BD70-07A8-F998E4F34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DCGANs consist of two main components: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F0F0F"/>
                </a:solidFill>
                <a:effectLst/>
                <a:latin typeface="Söhne"/>
              </a:rPr>
              <a:t>Generator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: This network 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generates new data instances (e.g., images) from random noise.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It typically uses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transposed convolutional layers 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to progressively </a:t>
            </a:r>
            <a:r>
              <a:rPr lang="en-US" b="0" i="0" dirty="0" err="1">
                <a:solidFill>
                  <a:srgbClr val="0F0F0F"/>
                </a:solidFill>
                <a:effectLst/>
                <a:latin typeface="Söhne"/>
              </a:rPr>
              <a:t>upsample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 the input noise to an image.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F0F0F"/>
                </a:solidFill>
                <a:effectLst/>
                <a:latin typeface="Söhne"/>
              </a:rPr>
              <a:t>Discriminator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: This network evaluates the </a:t>
            </a:r>
            <a:r>
              <a:rPr lang="en-US" b="0" i="0" dirty="0">
                <a:solidFill>
                  <a:srgbClr val="FFC000"/>
                </a:solidFill>
                <a:effectLst/>
                <a:latin typeface="Söhne"/>
              </a:rPr>
              <a:t>authenticity of images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It takes an image (either from the training set or generated by the generator) and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outputs the probability of the image being real 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(as opposed to being generated).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090CFA-6BF3-C69F-7596-EB18802C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B761-0460-474D-85F9-E67844E7533C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FF3320-ECDF-5C91-23A4-F15F38FF4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16FC4-A193-B6B8-C646-47AD66D0A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C21C741-26FD-775D-4034-415665881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DCGANS</a:t>
            </a:r>
          </a:p>
        </p:txBody>
      </p:sp>
    </p:spTree>
    <p:extLst>
      <p:ext uri="{BB962C8B-B14F-4D97-AF65-F5344CB8AC3E}">
        <p14:creationId xmlns:p14="http://schemas.microsoft.com/office/powerpoint/2010/main" val="3345644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A4F9D59-4269-74EC-4309-B36575E23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151" y="3009900"/>
            <a:ext cx="10972800" cy="838200"/>
          </a:xfrm>
        </p:spPr>
        <p:txBody>
          <a:bodyPr/>
          <a:lstStyle/>
          <a:p>
            <a:r>
              <a:rPr lang="en-US" dirty="0"/>
              <a:t>Review of Previous Lecture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14915C-EF05-629B-A752-24EACC541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086A-EAC3-43F1-AEFD-A8A709D33F73}" type="datetime1">
              <a:rPr lang="en-US" smtClean="0"/>
              <a:t>9/17/25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38E292-090D-BE0F-E18C-8C45A6630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17FBFB0-B527-E47E-9ACF-839EADFC0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162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7A68F12-0D09-02B6-E3E5-34C7834CD9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440874"/>
            <a:ext cx="10972800" cy="4509887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236095-C496-0317-CBF6-03EEB905D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B761-0460-474D-85F9-E67844E7533C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8B87F-AF75-484F-6451-436697295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4C577-556B-4929-B7D9-F19E84377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79103A6-34F1-9A62-30DE-EAF4745C4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DCGANS</a:t>
            </a:r>
          </a:p>
        </p:txBody>
      </p:sp>
    </p:spTree>
    <p:extLst>
      <p:ext uri="{BB962C8B-B14F-4D97-AF65-F5344CB8AC3E}">
        <p14:creationId xmlns:p14="http://schemas.microsoft.com/office/powerpoint/2010/main" val="29711974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83CAFE-3290-3AA6-6643-20E65C755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trained DCGANs on three datasets:</a:t>
            </a:r>
          </a:p>
          <a:p>
            <a:pPr lvl="1"/>
            <a:r>
              <a:rPr lang="en-US" dirty="0"/>
              <a:t>Large-scale Scene Understanding (LSUN) </a:t>
            </a:r>
          </a:p>
          <a:p>
            <a:pPr lvl="1"/>
            <a:r>
              <a:rPr lang="en-US" dirty="0"/>
              <a:t>Imagenet-1k </a:t>
            </a:r>
          </a:p>
          <a:p>
            <a:pPr lvl="1"/>
            <a:r>
              <a:rPr lang="en-US" dirty="0"/>
              <a:t>Faces dataset. </a:t>
            </a:r>
          </a:p>
          <a:p>
            <a:r>
              <a:rPr lang="en-US" dirty="0"/>
              <a:t>No pre-processing was applied to training images besides </a:t>
            </a:r>
            <a:r>
              <a:rPr lang="en-US" dirty="0">
                <a:solidFill>
                  <a:srgbClr val="FF0000"/>
                </a:solidFill>
              </a:rPr>
              <a:t>scaling to the range of the tanh activation function [-1, 1]</a:t>
            </a:r>
            <a:r>
              <a:rPr lang="en-US" dirty="0"/>
              <a:t>. </a:t>
            </a:r>
          </a:p>
          <a:p>
            <a:r>
              <a:rPr lang="en-US" dirty="0" err="1"/>
              <a:t>LeakyReLU</a:t>
            </a:r>
            <a:r>
              <a:rPr lang="en-US" dirty="0"/>
              <a:t> with the slope of the leak was set to 0.2. </a:t>
            </a:r>
          </a:p>
          <a:p>
            <a:r>
              <a:rPr lang="en-US" dirty="0"/>
              <a:t>Adam optimizer with tuned hyperparameters. </a:t>
            </a:r>
          </a:p>
          <a:p>
            <a:r>
              <a:rPr lang="en-US" dirty="0"/>
              <a:t>Learning rate set to 0.0002, momentum = 0.2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D672C7-620C-E52C-A2ED-A5AAE4751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69DED-3CC5-463C-ADB3-A89B75133A7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2EECEE-4F6A-966E-FC1D-560A5CBC9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BE75F-607D-752A-8544-A18E6F06F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FABF66-9D75-B96B-8911-C544BB395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ADVERSARIAL TRAINING</a:t>
            </a:r>
          </a:p>
        </p:txBody>
      </p:sp>
    </p:spTree>
    <p:extLst>
      <p:ext uri="{BB962C8B-B14F-4D97-AF65-F5344CB8AC3E}">
        <p14:creationId xmlns:p14="http://schemas.microsoft.com/office/powerpoint/2010/main" val="1892917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0CEB39-99D1-DC09-81A8-C2E9B5720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It is a method used to </a:t>
            </a:r>
            <a:r>
              <a:rPr lang="en-US" dirty="0">
                <a:solidFill>
                  <a:srgbClr val="FF0000"/>
                </a:solidFill>
              </a:rPr>
              <a:t>decrease the likelihood that GAN memorizes and directly replicates </a:t>
            </a:r>
            <a:r>
              <a:rPr lang="en-US" dirty="0"/>
              <a:t>its training images</a:t>
            </a:r>
          </a:p>
          <a:p>
            <a:r>
              <a:rPr lang="en-US" dirty="0"/>
              <a:t>Model learns to understand and recreate the</a:t>
            </a:r>
            <a:r>
              <a:rPr lang="en-US" dirty="0">
                <a:solidFill>
                  <a:srgbClr val="0099CC"/>
                </a:solidFill>
              </a:rPr>
              <a:t> underlying data distribution without copying exact details. 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Before deduplication, images from the training set are modified by </a:t>
            </a:r>
            <a:r>
              <a:rPr lang="en-US" b="0" i="0" dirty="0">
                <a:solidFill>
                  <a:srgbClr val="0070C0"/>
                </a:solidFill>
                <a:effectLst/>
                <a:latin typeface="Söhne"/>
              </a:rPr>
              <a:t>cropping them to focus on the central region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and then resizing them to a standard size of </a:t>
            </a:r>
            <a:r>
              <a:rPr lang="en-US" b="0" i="0" dirty="0">
                <a:solidFill>
                  <a:srgbClr val="00B050"/>
                </a:solidFill>
                <a:effectLst/>
                <a:latin typeface="Söhne"/>
              </a:rPr>
              <a:t>32x32 pixels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. </a:t>
            </a:r>
          </a:p>
          <a:p>
            <a:r>
              <a:rPr lang="en-US" dirty="0">
                <a:solidFill>
                  <a:schemeClr val="accent2"/>
                </a:solidFill>
              </a:rPr>
              <a:t>3072-128-3072 de-noising dropout </a:t>
            </a:r>
            <a:r>
              <a:rPr lang="en-US" dirty="0"/>
              <a:t>regularized RELU autoencoder is used</a:t>
            </a:r>
          </a:p>
          <a:p>
            <a:pPr lvl="1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Hidden code layer with 128 nodes.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12EFF8-0C41-E144-F2C7-F593E94E9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69DED-3CC5-463C-ADB3-A89B75133A7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F0130-3CBB-06E3-BD52-48A47372B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E3873F-513E-D4F8-93D0-833D2B8BF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AA677E6-C827-E9C8-D3F1-2CC0AC39B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De-duplication Process</a:t>
            </a:r>
          </a:p>
        </p:txBody>
      </p:sp>
    </p:spTree>
    <p:extLst>
      <p:ext uri="{BB962C8B-B14F-4D97-AF65-F5344CB8AC3E}">
        <p14:creationId xmlns:p14="http://schemas.microsoft.com/office/powerpoint/2010/main" val="2613257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56AAB6-70F9-638A-509A-5B6D3BE3D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Autoencoder compresses and then reconstructs the images, helping to </a:t>
            </a:r>
            <a:r>
              <a:rPr lang="en-US" dirty="0">
                <a:solidFill>
                  <a:srgbClr val="FF0000"/>
                </a:solidFill>
              </a:rPr>
              <a:t>remove noise and unnecessary details</a:t>
            </a:r>
            <a:r>
              <a:rPr lang="en-US" dirty="0"/>
              <a:t>.</a:t>
            </a:r>
          </a:p>
          <a:p>
            <a:r>
              <a:rPr lang="en-US" b="1" dirty="0"/>
              <a:t>Binarization and semantic hashing</a:t>
            </a:r>
            <a:r>
              <a:rPr lang="en-US" dirty="0"/>
              <a:t>: </a:t>
            </a:r>
          </a:p>
          <a:p>
            <a:r>
              <a:rPr lang="en-US" dirty="0"/>
              <a:t>After training, the latent spaces are used to represent each image. </a:t>
            </a:r>
          </a:p>
          <a:p>
            <a:r>
              <a:rPr lang="en-US" dirty="0"/>
              <a:t>Z are made binary (0 or 1) by thresholding: values above the threshold are set to 1, and those below are set to 0. </a:t>
            </a:r>
          </a:p>
          <a:p>
            <a:r>
              <a:rPr lang="en-US" b="1" dirty="0"/>
              <a:t>R</a:t>
            </a:r>
            <a:r>
              <a:rPr lang="en-US" dirty="0"/>
              <a:t>esult of binarization is like </a:t>
            </a:r>
            <a:r>
              <a:rPr lang="en-US" dirty="0">
                <a:solidFill>
                  <a:schemeClr val="accent2"/>
                </a:solidFill>
              </a:rPr>
              <a:t>semantic hashing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dirty="0"/>
              <a:t>where similar images are likely to have </a:t>
            </a:r>
            <a:r>
              <a:rPr lang="en-US" dirty="0">
                <a:solidFill>
                  <a:srgbClr val="0070C0"/>
                </a:solidFill>
              </a:rPr>
              <a:t>similar binary codes</a:t>
            </a:r>
            <a:r>
              <a:rPr lang="en-US" dirty="0"/>
              <a:t>, allowing for efficient comparison and deduplication.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1907E3-DD62-28D5-CE08-411B0DC0D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69DED-3CC5-463C-ADB3-A89B75133A7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28F05-2DB4-EF76-3E3B-A56E06BA0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74F90-D5C3-5AF0-0E0E-C59FFEBAD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3915393-0649-BEA0-F73B-F9F7F19D8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De-duplication Process</a:t>
            </a:r>
          </a:p>
        </p:txBody>
      </p:sp>
    </p:spTree>
    <p:extLst>
      <p:ext uri="{BB962C8B-B14F-4D97-AF65-F5344CB8AC3E}">
        <p14:creationId xmlns:p14="http://schemas.microsoft.com/office/powerpoint/2010/main" val="37801747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E27786-F3F4-FC1F-EFFD-4CAC4DC81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De-duplication</a:t>
            </a:r>
          </a:p>
          <a:p>
            <a:r>
              <a:rPr lang="en-US" dirty="0"/>
              <a:t>Using these binary codes images are compared and deduplicated.</a:t>
            </a:r>
          </a:p>
          <a:p>
            <a:r>
              <a:rPr lang="en-US" dirty="0">
                <a:solidFill>
                  <a:srgbClr val="FFC000"/>
                </a:solidFill>
              </a:rPr>
              <a:t>Visual inspection and hash collisions</a:t>
            </a:r>
            <a:r>
              <a:rPr lang="en-US" dirty="0"/>
              <a:t>: The authors manually inspected cases where different images had the same binary code (hash collisions). </a:t>
            </a:r>
          </a:p>
          <a:p>
            <a:r>
              <a:rPr lang="en-US" dirty="0"/>
              <a:t>The technique effectively identified and removed about </a:t>
            </a:r>
            <a:r>
              <a:rPr lang="en-US" dirty="0">
                <a:solidFill>
                  <a:srgbClr val="0070C0"/>
                </a:solidFill>
              </a:rPr>
              <a:t>275,000 near-duplicate images from the dataset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AFA5AC-B3DB-7882-E4C3-5FED7D9F7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69DED-3CC5-463C-ADB3-A89B75133A7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509C2-9106-2742-DECD-B69FAD6F8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24DBC5-1077-4D04-F25D-683C690C1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B35BF50-6119-646E-36B6-791B9F3F0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De-duplication Process</a:t>
            </a:r>
          </a:p>
        </p:txBody>
      </p:sp>
    </p:spTree>
    <p:extLst>
      <p:ext uri="{BB962C8B-B14F-4D97-AF65-F5344CB8AC3E}">
        <p14:creationId xmlns:p14="http://schemas.microsoft.com/office/powerpoint/2010/main" val="25298280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01739F3-3DC4-D334-D7D6-CEC19EEA4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effectLst/>
                <a:latin typeface="Söhne"/>
              </a:rPr>
              <a:t>Convolutional Layers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: DCGANs use convolutional layers (in the discriminator) and transpose convolutional layers (in the generator)</a:t>
            </a:r>
          </a:p>
          <a:p>
            <a:r>
              <a:rPr lang="en-US" b="1" i="0" dirty="0">
                <a:solidFill>
                  <a:srgbClr val="0F0F0F"/>
                </a:solidFill>
                <a:effectLst/>
                <a:latin typeface="Söhne"/>
              </a:rPr>
              <a:t>Working Process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F0F0F"/>
                </a:solidFill>
                <a:effectLst/>
                <a:latin typeface="Söhne"/>
              </a:rPr>
              <a:t>The </a:t>
            </a:r>
            <a:r>
              <a:rPr lang="en-US" sz="2800" b="1" i="0" dirty="0">
                <a:solidFill>
                  <a:srgbClr val="0F0F0F"/>
                </a:solidFill>
                <a:effectLst/>
                <a:latin typeface="Söhne"/>
              </a:rPr>
              <a:t>generator</a:t>
            </a:r>
            <a:r>
              <a:rPr lang="en-US" sz="2800" b="0" i="0" dirty="0">
                <a:solidFill>
                  <a:srgbClr val="0F0F0F"/>
                </a:solidFill>
                <a:effectLst/>
                <a:latin typeface="Söhne"/>
              </a:rPr>
              <a:t> creates images from random noise.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F0F0F"/>
                </a:solidFill>
                <a:effectLst/>
                <a:latin typeface="Söhne"/>
              </a:rPr>
              <a:t>The </a:t>
            </a:r>
            <a:r>
              <a:rPr lang="en-US" sz="2800" b="1" i="0" dirty="0">
                <a:solidFill>
                  <a:srgbClr val="0F0F0F"/>
                </a:solidFill>
                <a:effectLst/>
                <a:latin typeface="Söhne"/>
              </a:rPr>
              <a:t>discriminator</a:t>
            </a:r>
            <a:r>
              <a:rPr lang="en-US" sz="2800" b="0" i="0" dirty="0">
                <a:solidFill>
                  <a:srgbClr val="0F0F0F"/>
                </a:solidFill>
                <a:effectLst/>
                <a:latin typeface="Söhne"/>
              </a:rPr>
              <a:t> assesses these images and real images from the dataset, trying to distinguish between the two.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F0F0F"/>
                </a:solidFill>
                <a:effectLst/>
                <a:latin typeface="Söhne"/>
              </a:rPr>
              <a:t>The output of the discriminator is a </a:t>
            </a:r>
            <a:r>
              <a:rPr lang="en-US" sz="2800" b="0" i="0" dirty="0">
                <a:solidFill>
                  <a:srgbClr val="0070C0"/>
                </a:solidFill>
                <a:effectLst/>
                <a:latin typeface="Söhne"/>
              </a:rPr>
              <a:t>probability score </a:t>
            </a:r>
            <a:r>
              <a:rPr lang="en-US" sz="2800" b="0" i="0" dirty="0">
                <a:solidFill>
                  <a:srgbClr val="0F0F0F"/>
                </a:solidFill>
                <a:effectLst/>
                <a:latin typeface="Söhne"/>
              </a:rPr>
              <a:t>that represents how likely it is that the image is real.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2BC99B-964C-A47B-5F40-26C20AFC5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B761-0460-474D-85F9-E67844E7533C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6D20A2-1653-35FD-E69A-B19F9F145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594972-37F6-7E3B-C2EA-1F3A71919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198EA58-C629-9362-9DF2-67B14B177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DCGANS</a:t>
            </a:r>
          </a:p>
        </p:txBody>
      </p:sp>
    </p:spTree>
    <p:extLst>
      <p:ext uri="{BB962C8B-B14F-4D97-AF65-F5344CB8AC3E}">
        <p14:creationId xmlns:p14="http://schemas.microsoft.com/office/powerpoint/2010/main" val="11215706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9D7DE42-24BE-0EED-5408-FC18B03ED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Söhne"/>
              </a:rPr>
              <a:t>Training the Discriminator</a:t>
            </a:r>
            <a:r>
              <a:rPr lang="en-US" b="0" i="0" dirty="0">
                <a:effectLst/>
                <a:latin typeface="Söhne"/>
              </a:rPr>
              <a:t>: 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In each training step, the discriminator is trained first. 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It is provided a </a:t>
            </a:r>
            <a:r>
              <a:rPr lang="en-US" b="0" i="0" dirty="0">
                <a:solidFill>
                  <a:srgbClr val="0099CC"/>
                </a:solidFill>
                <a:effectLst/>
                <a:latin typeface="Söhne"/>
              </a:rPr>
              <a:t>batch of real images (labeled as real) and a batch of fake images generated by the generator (labeled as fake). 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The goal is to maximize the probability of correctly classifying both real and fake images.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Söhne"/>
              </a:rPr>
              <a:t>Training the Generator</a:t>
            </a:r>
            <a:r>
              <a:rPr lang="en-US" b="0" i="0" dirty="0">
                <a:effectLst/>
                <a:latin typeface="Söhne"/>
              </a:rPr>
              <a:t>: </a:t>
            </a:r>
          </a:p>
          <a:p>
            <a:pPr lvl="1"/>
            <a:r>
              <a:rPr lang="en-US" dirty="0">
                <a:latin typeface="Söhne"/>
              </a:rPr>
              <a:t>After</a:t>
            </a:r>
            <a:r>
              <a:rPr lang="en-US" b="0" i="0" dirty="0">
                <a:effectLst/>
                <a:latin typeface="Söhne"/>
              </a:rPr>
              <a:t> updating the discriminator, the generator is trained. 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It generates a </a:t>
            </a:r>
            <a:r>
              <a:rPr lang="en-US" b="0" i="0" dirty="0">
                <a:solidFill>
                  <a:srgbClr val="0099CC"/>
                </a:solidFill>
                <a:effectLst/>
                <a:latin typeface="Söhne"/>
              </a:rPr>
              <a:t>batch of images, which are then passed to the discriminator</a:t>
            </a:r>
            <a:r>
              <a:rPr lang="en-US" b="0" i="0" dirty="0">
                <a:effectLst/>
                <a:latin typeface="Söhne"/>
              </a:rPr>
              <a:t>. 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The generator's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goal is to minimize the likelihood that the discriminator correctly identifies the images as fake (Adversarial).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D0928D-0EED-5D08-99D4-FD69880DD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B761-0460-474D-85F9-E67844E7533C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5C85B0-3E08-C854-920C-50CEEAB10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1C66EA-81D4-DC38-F122-053ECA512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9B068B1-10FC-4C61-42E0-4D311FC0C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Training of DCGANs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0100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F1F9B8-FCF1-2AED-C11E-BBEF336CB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Söhne"/>
              </a:rPr>
              <a:t>Adversarial Process</a:t>
            </a:r>
            <a:r>
              <a:rPr lang="en-US" b="0" i="0" dirty="0">
                <a:effectLst/>
                <a:latin typeface="Söhne"/>
              </a:rPr>
              <a:t>: 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As training progresses,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the generator improves in generating realistic images</a:t>
            </a:r>
            <a:r>
              <a:rPr lang="en-US" b="0" i="0" dirty="0">
                <a:effectLst/>
                <a:latin typeface="Söhne"/>
              </a:rPr>
              <a:t>, the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discriminator must also improve</a:t>
            </a:r>
            <a:r>
              <a:rPr lang="en-US" b="0" i="0" dirty="0">
                <a:effectLst/>
                <a:latin typeface="Söhne"/>
              </a:rPr>
              <a:t> at distinguishing fake images from real ones, and vice versa. 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This competition drives both networks to improve (adversarial).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Söhne"/>
              </a:rPr>
              <a:t>Backpropagation and Optimization</a:t>
            </a:r>
            <a:r>
              <a:rPr lang="en-US" b="0" i="0" dirty="0">
                <a:effectLst/>
                <a:latin typeface="Söhne"/>
              </a:rPr>
              <a:t>: 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Both networks use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backpropagation</a:t>
            </a:r>
            <a:r>
              <a:rPr lang="en-US" b="0" i="0" dirty="0">
                <a:effectLst/>
                <a:latin typeface="Söhne"/>
              </a:rPr>
              <a:t> to update their weights. 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This iterative process of alternating between training the discriminator and the generator continues until a </a:t>
            </a:r>
            <a:r>
              <a:rPr lang="en-US" b="0" i="0" dirty="0">
                <a:solidFill>
                  <a:srgbClr val="0099CC"/>
                </a:solidFill>
                <a:effectLst/>
                <a:latin typeface="Söhne"/>
              </a:rPr>
              <a:t>stopping criterion </a:t>
            </a:r>
            <a:r>
              <a:rPr lang="en-US" b="0" i="0" dirty="0">
                <a:effectLst/>
                <a:latin typeface="Söhne"/>
              </a:rPr>
              <a:t>is met (like a fixed number of epochs or a desired level of performance).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latin typeface="Söhne"/>
              </a:rPr>
              <a:t>Loss Functions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: </a:t>
            </a:r>
          </a:p>
          <a:p>
            <a:pPr lvl="1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Commonly used loss functions include binary </a:t>
            </a:r>
            <a:r>
              <a:rPr lang="en-US" b="0" i="0" dirty="0">
                <a:solidFill>
                  <a:srgbClr val="0099CC"/>
                </a:solidFill>
                <a:effectLst/>
                <a:latin typeface="Söhne"/>
              </a:rPr>
              <a:t>cross-entropy</a:t>
            </a:r>
          </a:p>
          <a:p>
            <a:pPr lvl="1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The generator’s loss is based on how well it tricks the discriminator.</a:t>
            </a:r>
            <a:endParaRPr lang="en-US" b="0" i="0" dirty="0"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4409A8-6FE5-CDC0-CB79-810862BE4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B761-0460-474D-85F9-E67844E7533C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833C06-C07E-06A2-1E53-46BAA8C92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2363EC-E70D-C4C9-AF46-FEA97127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4D21154-8E2E-9D16-0CDE-F50151163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Training of DCGANs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6730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946B951-D61E-5DCE-40BC-579013B78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Stability</a:t>
            </a:r>
            <a:r>
              <a:rPr lang="en-US" b="0" i="0" dirty="0">
                <a:effectLst/>
                <a:latin typeface="Söhne"/>
              </a:rPr>
              <a:t>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DCGANs often offer more stable training compared to traditional GANs, partly due to their convolutional nature.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Hyperparameters</a:t>
            </a:r>
            <a:r>
              <a:rPr lang="en-US" b="0" i="0" dirty="0">
                <a:effectLst/>
                <a:latin typeface="Söhne"/>
              </a:rPr>
              <a:t>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Tuning hyperparameters (like learning rates, batch size, etc.) is crucial for effective training.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Mode Collapse</a:t>
            </a:r>
            <a:r>
              <a:rPr lang="en-US" b="0" i="0" dirty="0">
                <a:effectLst/>
                <a:latin typeface="Söhne"/>
              </a:rPr>
              <a:t>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A common issue with GANs, including DCGANs, is </a:t>
            </a:r>
            <a:r>
              <a:rPr lang="en-US" b="0" i="0" dirty="0">
                <a:solidFill>
                  <a:srgbClr val="00B050"/>
                </a:solidFill>
                <a:effectLst/>
                <a:latin typeface="Söhne"/>
              </a:rPr>
              <a:t>mode collapse</a:t>
            </a:r>
            <a:r>
              <a:rPr lang="en-US" b="0" i="0" dirty="0">
                <a:effectLst/>
                <a:latin typeface="Söhne"/>
              </a:rPr>
              <a:t>, where the generator produces limited varieties of outputs.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A8C7DB-0273-E64C-51BA-ACF8FF113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B761-0460-474D-85F9-E67844E7533C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F135D1-A33C-D115-BEC8-BAE478A67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A3E611-2327-FC97-6510-145338C57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EAA252C-3DD2-A3F3-23C1-85BF58E5F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</a:t>
            </a:r>
          </a:p>
        </p:txBody>
      </p:sp>
    </p:spTree>
    <p:extLst>
      <p:ext uri="{BB962C8B-B14F-4D97-AF65-F5344CB8AC3E}">
        <p14:creationId xmlns:p14="http://schemas.microsoft.com/office/powerpoint/2010/main" val="19811452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1E1D8D-FD15-658B-3D7C-530480C86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Some strategies to mitigate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Mode collapse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:</a:t>
            </a:r>
          </a:p>
          <a:p>
            <a:r>
              <a:rPr lang="en-US" b="1" dirty="0"/>
              <a:t>Adding Noise to Inputs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Introducing noise to the inputs of the discriminator can prevent the discriminator from becoming too confident. </a:t>
            </a:r>
          </a:p>
          <a:p>
            <a:pPr lvl="1"/>
            <a:r>
              <a:rPr lang="en-US" dirty="0"/>
              <a:t>This uncertainty can prevent the generator from exploiting weaknesses in the discriminator, leading to a more stable and diverse output.</a:t>
            </a:r>
          </a:p>
          <a:p>
            <a:r>
              <a:rPr lang="en-US" b="1" dirty="0"/>
              <a:t>Regularization Techniques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Applying regularization methods like gradient penalty or weight normalization can help in stabilizing the training and thus prevent mode collapse.</a:t>
            </a:r>
          </a:p>
          <a:p>
            <a:r>
              <a:rPr lang="en-US" b="1" i="0" dirty="0">
                <a:effectLst/>
                <a:latin typeface="Söhne"/>
              </a:rPr>
              <a:t>Using Different Architectures or Loss Functions</a:t>
            </a: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: </a:t>
            </a:r>
          </a:p>
          <a:p>
            <a:pPr lvl="1"/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Sometimes, simply changing the architecture of the GAN or using a different loss function can mitigate mode collapse.</a:t>
            </a:r>
            <a:endParaRPr lang="en-US" dirty="0"/>
          </a:p>
          <a:p>
            <a:r>
              <a:rPr lang="en-US" b="1" dirty="0"/>
              <a:t>Conditional GANs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0E1FB-6A8D-B98C-1B05-02AF58C47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B761-0460-474D-85F9-E67844E7533C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A3D8C9-E5AB-6177-47A6-312019B2F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A78222-CA96-9FE2-477A-FB88E91E9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87BB7DF-151F-486C-C67F-773F065F7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</a:t>
            </a:r>
          </a:p>
        </p:txBody>
      </p:sp>
    </p:spTree>
    <p:extLst>
      <p:ext uri="{BB962C8B-B14F-4D97-AF65-F5344CB8AC3E}">
        <p14:creationId xmlns:p14="http://schemas.microsoft.com/office/powerpoint/2010/main" val="12302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86295" y="1877212"/>
            <a:ext cx="7351655" cy="372837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01738" y="6223984"/>
            <a:ext cx="5184433" cy="213413"/>
          </a:xfrm>
          <a:prstGeom prst="rect">
            <a:avLst/>
          </a:prstGeom>
        </p:spPr>
        <p:txBody>
          <a:bodyPr vert="horz" wrap="square" lIns="0" tIns="18118" rIns="0" bIns="0" rtlCol="0">
            <a:spAutoFit/>
          </a:bodyPr>
          <a:lstStyle/>
          <a:p>
            <a:pPr marL="13421">
              <a:spcBef>
                <a:spcPts val="143"/>
              </a:spcBef>
            </a:pPr>
            <a:r>
              <a:rPr sz="1268" dirty="0">
                <a:solidFill>
                  <a:srgbClr val="999999"/>
                </a:solidFill>
                <a:latin typeface="Noto Sans"/>
                <a:cs typeface="Noto Sans"/>
              </a:rPr>
              <a:t>Lilian</a:t>
            </a:r>
            <a:r>
              <a:rPr sz="1268" spc="37" dirty="0">
                <a:solidFill>
                  <a:srgbClr val="999999"/>
                </a:solidFill>
                <a:latin typeface="Noto Sans"/>
                <a:cs typeface="Noto Sans"/>
              </a:rPr>
              <a:t> </a:t>
            </a:r>
            <a:r>
              <a:rPr sz="1268" dirty="0">
                <a:solidFill>
                  <a:srgbClr val="999999"/>
                </a:solidFill>
                <a:latin typeface="Noto Sans"/>
                <a:cs typeface="Noto Sans"/>
              </a:rPr>
              <a:t>Weng,</a:t>
            </a:r>
            <a:r>
              <a:rPr sz="1268" spc="37" dirty="0">
                <a:solidFill>
                  <a:srgbClr val="999999"/>
                </a:solidFill>
                <a:latin typeface="Noto Sans"/>
                <a:cs typeface="Noto Sans"/>
              </a:rPr>
              <a:t> </a:t>
            </a:r>
            <a:r>
              <a:rPr sz="1268" dirty="0">
                <a:solidFill>
                  <a:srgbClr val="999999"/>
                </a:solidFill>
                <a:latin typeface="Noto Sans"/>
                <a:cs typeface="Noto Sans"/>
              </a:rPr>
              <a:t>"</a:t>
            </a:r>
            <a:r>
              <a:rPr sz="1268" u="sng" dirty="0">
                <a:solidFill>
                  <a:srgbClr val="999999"/>
                </a:solidFill>
                <a:uFill>
                  <a:solidFill>
                    <a:srgbClr val="999999"/>
                  </a:solidFill>
                </a:uFill>
                <a:latin typeface="Noto Sans"/>
                <a:cs typeface="Noto Sans"/>
                <a:hlinkClick r:id="rId3"/>
              </a:rPr>
              <a:t>Flow-based</a:t>
            </a:r>
            <a:r>
              <a:rPr sz="1268" u="sng" spc="42" dirty="0">
                <a:solidFill>
                  <a:srgbClr val="999999"/>
                </a:solidFill>
                <a:uFill>
                  <a:solidFill>
                    <a:srgbClr val="999999"/>
                  </a:solidFill>
                </a:uFill>
                <a:latin typeface="Noto Sans"/>
                <a:cs typeface="Noto Sans"/>
                <a:hlinkClick r:id="rId3"/>
              </a:rPr>
              <a:t> </a:t>
            </a:r>
            <a:r>
              <a:rPr sz="1268" u="sng" dirty="0">
                <a:solidFill>
                  <a:srgbClr val="999999"/>
                </a:solidFill>
                <a:uFill>
                  <a:solidFill>
                    <a:srgbClr val="999999"/>
                  </a:solidFill>
                </a:uFill>
                <a:latin typeface="Noto Sans"/>
                <a:cs typeface="Noto Sans"/>
                <a:hlinkClick r:id="rId3"/>
              </a:rPr>
              <a:t>Deep</a:t>
            </a:r>
            <a:r>
              <a:rPr sz="1268" u="sng" spc="37" dirty="0">
                <a:solidFill>
                  <a:srgbClr val="999999"/>
                </a:solidFill>
                <a:uFill>
                  <a:solidFill>
                    <a:srgbClr val="999999"/>
                  </a:solidFill>
                </a:uFill>
                <a:latin typeface="Noto Sans"/>
                <a:cs typeface="Noto Sans"/>
                <a:hlinkClick r:id="rId3"/>
              </a:rPr>
              <a:t> </a:t>
            </a:r>
            <a:r>
              <a:rPr sz="1268" u="sng" dirty="0">
                <a:solidFill>
                  <a:srgbClr val="999999"/>
                </a:solidFill>
                <a:uFill>
                  <a:solidFill>
                    <a:srgbClr val="999999"/>
                  </a:solidFill>
                </a:uFill>
                <a:latin typeface="Noto Sans"/>
                <a:cs typeface="Noto Sans"/>
                <a:hlinkClick r:id="rId3"/>
              </a:rPr>
              <a:t>Generative</a:t>
            </a:r>
            <a:r>
              <a:rPr sz="1268" u="sng" spc="42" dirty="0">
                <a:solidFill>
                  <a:srgbClr val="999999"/>
                </a:solidFill>
                <a:uFill>
                  <a:solidFill>
                    <a:srgbClr val="999999"/>
                  </a:solidFill>
                </a:uFill>
                <a:latin typeface="Noto Sans"/>
                <a:cs typeface="Noto Sans"/>
                <a:hlinkClick r:id="rId3"/>
              </a:rPr>
              <a:t> </a:t>
            </a:r>
            <a:r>
              <a:rPr sz="1268" u="sng" dirty="0">
                <a:solidFill>
                  <a:srgbClr val="999999"/>
                </a:solidFill>
                <a:uFill>
                  <a:solidFill>
                    <a:srgbClr val="999999"/>
                  </a:solidFill>
                </a:uFill>
                <a:latin typeface="Noto Sans"/>
                <a:cs typeface="Noto Sans"/>
                <a:hlinkClick r:id="rId3"/>
              </a:rPr>
              <a:t>Models</a:t>
            </a:r>
            <a:r>
              <a:rPr sz="1268" dirty="0">
                <a:solidFill>
                  <a:srgbClr val="999999"/>
                </a:solidFill>
                <a:latin typeface="Noto Sans"/>
                <a:cs typeface="Noto Sans"/>
              </a:rPr>
              <a:t>,"</a:t>
            </a:r>
            <a:r>
              <a:rPr sz="1268" spc="37" dirty="0">
                <a:solidFill>
                  <a:srgbClr val="999999"/>
                </a:solidFill>
                <a:latin typeface="Noto Sans"/>
                <a:cs typeface="Noto Sans"/>
              </a:rPr>
              <a:t> </a:t>
            </a:r>
            <a:r>
              <a:rPr sz="1268" i="1" dirty="0">
                <a:solidFill>
                  <a:srgbClr val="999999"/>
                </a:solidFill>
                <a:latin typeface="Noto Sans"/>
                <a:cs typeface="Noto Sans"/>
              </a:rPr>
              <a:t>blog</a:t>
            </a:r>
            <a:r>
              <a:rPr sz="1268" i="1" spc="37" dirty="0">
                <a:solidFill>
                  <a:srgbClr val="999999"/>
                </a:solidFill>
                <a:latin typeface="Noto Sans"/>
                <a:cs typeface="Noto Sans"/>
              </a:rPr>
              <a:t> </a:t>
            </a:r>
            <a:r>
              <a:rPr sz="1268" i="1" dirty="0">
                <a:solidFill>
                  <a:srgbClr val="999999"/>
                </a:solidFill>
                <a:latin typeface="Noto Sans"/>
                <a:cs typeface="Noto Sans"/>
              </a:rPr>
              <a:t>post</a:t>
            </a:r>
            <a:r>
              <a:rPr sz="1268" dirty="0">
                <a:solidFill>
                  <a:srgbClr val="999999"/>
                </a:solidFill>
                <a:latin typeface="Noto Sans"/>
                <a:cs typeface="Noto Sans"/>
              </a:rPr>
              <a:t>,</a:t>
            </a:r>
            <a:r>
              <a:rPr sz="1268" spc="42" dirty="0">
                <a:solidFill>
                  <a:srgbClr val="999999"/>
                </a:solidFill>
                <a:latin typeface="Noto Sans"/>
                <a:cs typeface="Noto Sans"/>
              </a:rPr>
              <a:t> </a:t>
            </a:r>
            <a:r>
              <a:rPr sz="1268" spc="-11" dirty="0">
                <a:solidFill>
                  <a:srgbClr val="999999"/>
                </a:solidFill>
                <a:latin typeface="Noto Sans"/>
                <a:cs typeface="Noto Sans"/>
              </a:rPr>
              <a:t>2018.</a:t>
            </a:r>
            <a:endParaRPr sz="1268">
              <a:latin typeface="Noto Sans"/>
              <a:cs typeface="Noto San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7430D27-7DE1-7111-5EA1-2E663F38C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D08E0F1-AA3C-208F-0B88-1A590E399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Generative Models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5E330C-3B02-BDA4-7F5D-228574A75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BD279-4D2A-4A63-8F84-1B0F3DA551C6}" type="datetime1">
              <a:rPr lang="en-US" smtClean="0"/>
              <a:t>9/17/25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FD4938B-A978-75FB-974C-71AA9A535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7FE3118-1239-2EE4-F01A-C838EDD71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33BFB8-9C95-D0B1-120D-81B6F54A1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530EE-7CBB-468D-82D5-0CB3227F21FD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6ED343-E056-C898-2367-9ED233BBC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392772-FFA7-8207-3FF4-FE25C9688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365D0E7-702F-058E-DBE7-7F990C482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11C636-47E7-5830-F759-88BCA0FB5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575881"/>
            <a:ext cx="8534400" cy="477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807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C65B87-FA95-ECD8-F757-FE6DB8798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1" dirty="0">
                <a:solidFill>
                  <a:srgbClr val="FF0000"/>
                </a:solidFill>
                <a:effectLst/>
                <a:latin typeface="KaTeX_Math"/>
              </a:rPr>
              <a:t>λ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 is the regularization strength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hyperparameter that controls the amount of regularization applied. 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Choosing the right value of </a:t>
            </a:r>
            <a:r>
              <a:rPr lang="en-US" b="0" i="1" dirty="0">
                <a:solidFill>
                  <a:srgbClr val="0D0D0D"/>
                </a:solidFill>
                <a:effectLst/>
                <a:latin typeface="KaTeX_Math"/>
              </a:rPr>
              <a:t>λ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is 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critical because a value too high will lead to underfitting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, while a value 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too low will not sufficiently regularize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 parameters.</a:t>
            </a:r>
          </a:p>
          <a:p>
            <a:r>
              <a:rPr lang="en-US" dirty="0"/>
              <a:t>Regularization techniques are integrated into the cost function for penalizing the </a:t>
            </a:r>
            <a:r>
              <a:rPr lang="en-US" dirty="0">
                <a:solidFill>
                  <a:srgbClr val="FF0000"/>
                </a:solidFill>
              </a:rPr>
              <a:t>magnitude of model parameters 𝑊</a:t>
            </a:r>
          </a:p>
          <a:p>
            <a:r>
              <a:rPr lang="en-US" dirty="0"/>
              <a:t>For managing </a:t>
            </a:r>
            <a:r>
              <a:rPr lang="en-US" dirty="0">
                <a:solidFill>
                  <a:srgbClr val="FFC000"/>
                </a:solidFill>
              </a:rPr>
              <a:t>model complexity and preventing overfitting/Underfitting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33BFB8-9C95-D0B1-120D-81B6F54A1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530EE-7CBB-468D-82D5-0CB3227F21FD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6ED343-E056-C898-2367-9ED233BBC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392772-FFA7-8207-3FF4-FE25C9688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365D0E7-702F-058E-DBE7-7F990C482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</p:spTree>
    <p:extLst>
      <p:ext uri="{BB962C8B-B14F-4D97-AF65-F5344CB8AC3E}">
        <p14:creationId xmlns:p14="http://schemas.microsoft.com/office/powerpoint/2010/main" val="18013957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4834C4D-30A0-C397-78EF-94B542E70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4019" y="1600200"/>
            <a:ext cx="8463961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24013F-2513-922F-5CA6-847F77425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69DED-3CC5-463C-ADB3-A89B75133A7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37124-0D26-65FE-11CB-3689BC342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2FBF54-9B19-1EEA-060B-AF5A3AE7A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3BAAE3C-5602-609E-5682-948DD796F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DCGANs Results</a:t>
            </a:r>
          </a:p>
        </p:txBody>
      </p:sp>
    </p:spTree>
    <p:extLst>
      <p:ext uri="{BB962C8B-B14F-4D97-AF65-F5344CB8AC3E}">
        <p14:creationId xmlns:p14="http://schemas.microsoft.com/office/powerpoint/2010/main" val="28862588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DE770EA-3A21-D29C-A89E-CAD38C857B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600200"/>
            <a:ext cx="9753600" cy="4884408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E99013-E759-7394-FDEA-66980182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69DED-3CC5-463C-ADB3-A89B75133A7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5C10BB-9255-D2C2-0907-C09664F3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BDA330-9A2B-D085-7DF6-1E1D94938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3290CC0-1E96-1466-40EC-AA43790A9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DCGANs Results</a:t>
            </a:r>
          </a:p>
        </p:txBody>
      </p:sp>
    </p:spTree>
    <p:extLst>
      <p:ext uri="{BB962C8B-B14F-4D97-AF65-F5344CB8AC3E}">
        <p14:creationId xmlns:p14="http://schemas.microsoft.com/office/powerpoint/2010/main" val="2593784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1FD931-B16C-46D4-1A39-E8FD187AD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Architecture guidelines for stable Deep Convolutional GANs </a:t>
            </a:r>
          </a:p>
          <a:p>
            <a:pPr lvl="1"/>
            <a:r>
              <a:rPr lang="en-US" dirty="0"/>
              <a:t>Replace any pooling layers with strided convolutions (discriminator) and fractional-strided convolutions (generator).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Batchnorm</a:t>
            </a:r>
            <a:r>
              <a:rPr lang="en-US" dirty="0"/>
              <a:t> in both the generator and the discriminator. </a:t>
            </a:r>
          </a:p>
          <a:p>
            <a:pPr lvl="1"/>
            <a:r>
              <a:rPr lang="en-US" dirty="0"/>
              <a:t>Remove fully connected hidden layers for deeper architectures. 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ReLU</a:t>
            </a:r>
            <a:r>
              <a:rPr lang="en-US" dirty="0"/>
              <a:t> activation in generator for all layers except for the output, which uses Tanh. 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LeakyReLU</a:t>
            </a:r>
            <a:r>
              <a:rPr lang="en-US" dirty="0"/>
              <a:t> activation in the discriminator for all layers.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7A1105-789B-7C90-4C7F-38759F6F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69DED-3CC5-463C-ADB3-A89B75133A7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E0DCEF-6FD9-1363-87AB-16E96957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35130-165F-1356-B6F5-0D43F6B4F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2FBFCE-15F7-1016-CA2C-7901CB1E5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Guidelines for DCGANs</a:t>
            </a:r>
          </a:p>
        </p:txBody>
      </p:sp>
    </p:spTree>
    <p:extLst>
      <p:ext uri="{BB962C8B-B14F-4D97-AF65-F5344CB8AC3E}">
        <p14:creationId xmlns:p14="http://schemas.microsoft.com/office/powerpoint/2010/main" val="40787569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93A1884-1777-ACBD-10B3-BCA3CA9CE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momentum? Explain the use of the Momentum term in Neural Networks.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E934F9-C86D-6CD0-22B1-12B65129F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69DED-3CC5-463C-ADB3-A89B75133A74}" type="datetime1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926047-9334-1CF8-4FDC-6AD982A29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   Dr. AKHTAR JAMIL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104514-65C1-3B6F-5DBD-A0956024F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BD75A5E-CAAD-A389-7D68-C975E42D8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Tasks</a:t>
            </a:r>
          </a:p>
        </p:txBody>
      </p:sp>
    </p:spTree>
    <p:extLst>
      <p:ext uri="{BB962C8B-B14F-4D97-AF65-F5344CB8AC3E}">
        <p14:creationId xmlns:p14="http://schemas.microsoft.com/office/powerpoint/2010/main" val="32082412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59C232-B888-0EB2-61B2-BEB4A9839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AC1AA-A3FB-9995-AC6E-943FF959E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1152" y="2866672"/>
            <a:ext cx="7886700" cy="606423"/>
          </a:xfrm>
        </p:spPr>
        <p:txBody>
          <a:bodyPr>
            <a:noAutofit/>
          </a:bodyPr>
          <a:lstStyle/>
          <a:p>
            <a:pPr algn="ctr"/>
            <a:r>
              <a:rPr lang="en-US" sz="7200" dirty="0"/>
              <a:t>Thank You </a:t>
            </a:r>
            <a:r>
              <a:rPr lang="en-US" sz="7200" dirty="0">
                <a:sym typeface="Wingdings" panose="05000000000000000000" pitchFamily="2" charset="2"/>
              </a:rPr>
              <a:t> </a:t>
            </a:r>
            <a:endParaRPr lang="en-US" sz="7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662930-1E6D-DB8B-BF0D-190341163676}"/>
              </a:ext>
            </a:extLst>
          </p:cNvPr>
          <p:cNvSpPr/>
          <p:nvPr/>
        </p:nvSpPr>
        <p:spPr>
          <a:xfrm>
            <a:off x="1726676" y="762000"/>
            <a:ext cx="8484124" cy="14045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7AFF2B-54D7-32C5-B5E8-FF62C8CED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A416A-F45B-4E28-9B7B-6A428E4B0903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7BC06B-58B5-BB91-7372-79A922978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91B9B-9D17-71D6-D756-244CB12C9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05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A6F2CC-1393-4EC5-18A0-DF72BEADC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GAN Network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8F20D59-2567-9936-4394-BAC17B619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</a:t>
            </a:r>
          </a:p>
        </p:txBody>
      </p:sp>
      <p:pic>
        <p:nvPicPr>
          <p:cNvPr id="53250" name="Picture 2" descr="GANExample">
            <a:extLst>
              <a:ext uri="{FF2B5EF4-FFF2-40B4-BE49-F238E27FC236}">
                <a16:creationId xmlns:a16="http://schemas.microsoft.com/office/drawing/2014/main" id="{50D9EF63-8647-A33E-8982-5067C184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828020"/>
            <a:ext cx="8791575" cy="347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015AA-8FE4-3E12-C1C8-B969C788C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CAA06-19A2-49F2-8B25-0A3CA792D3D1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56254-81A8-A39C-3288-25632AD99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C3082F-61D6-39E7-38DB-2B4B57709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702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363D5F5-BB14-4726-BBB2-E3EB32EA2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Because a GAN </a:t>
            </a:r>
            <a:r>
              <a:rPr lang="en-US" dirty="0">
                <a:solidFill>
                  <a:srgbClr val="00B050"/>
                </a:solidFill>
              </a:rPr>
              <a:t>contains two separately trained </a:t>
            </a:r>
            <a:r>
              <a:rPr lang="en-US" dirty="0"/>
              <a:t>networks, its training algorithm must address two complications:</a:t>
            </a:r>
          </a:p>
          <a:p>
            <a:pPr lvl="1"/>
            <a:r>
              <a:rPr lang="en-US" dirty="0"/>
              <a:t>GANs must switch two different kinds of training (generator and discriminator).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GAN convergence is hard to identify.</a:t>
            </a:r>
          </a:p>
          <a:p>
            <a:r>
              <a:rPr lang="en-US" b="1" dirty="0"/>
              <a:t>Alternating Training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discriminator trains for </a:t>
            </a:r>
            <a:r>
              <a:rPr lang="en-US" dirty="0">
                <a:solidFill>
                  <a:srgbClr val="00B0F0"/>
                </a:solidFill>
              </a:rPr>
              <a:t>one or more epochs</a:t>
            </a:r>
            <a:r>
              <a:rPr lang="en-US" dirty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generator trains for one or more epochs</a:t>
            </a:r>
            <a:r>
              <a:rPr lang="en-US" dirty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 steps 1 and 2 to continue to train the generator and discriminator networks.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B959EDD-03F5-4523-8CB6-E790F8E54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 Training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A4A984-47BD-68BA-CE95-3F3927D53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28E9E-0EF7-46DD-BF50-F7E7B0DA9CA6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2BA433-E17E-30F0-9F3A-1A9FEF22D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36D1D2-018E-7115-150B-AB35B368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72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D2A0C9B-07C3-E81F-7AB1-D3ED2BBB8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99CC"/>
                </a:solidFill>
              </a:rPr>
              <a:t>backpropagation</a:t>
            </a:r>
            <a:r>
              <a:rPr lang="en-US" dirty="0"/>
              <a:t> method is used to adjust each weight in the right direction by calculating the weight's impact on the output.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4E03CD8-C840-3A82-AACB-56A84F1A9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</a:t>
            </a:r>
          </a:p>
        </p:txBody>
      </p:sp>
      <p:pic>
        <p:nvPicPr>
          <p:cNvPr id="1026" name="Picture 2" descr="GeneratorTraining">
            <a:extLst>
              <a:ext uri="{FF2B5EF4-FFF2-40B4-BE49-F238E27FC236}">
                <a16:creationId xmlns:a16="http://schemas.microsoft.com/office/drawing/2014/main" id="{2D9F23DF-66A5-AEF8-CA62-B075FB4B4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999" y="3049549"/>
            <a:ext cx="7546415" cy="319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E6172F-16A3-A8C6-5E02-0B06AA9C1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2C4FF-78EF-4271-891A-7DE80DF48DBF}" type="datetime1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55DF6A-33EB-DCEA-B2A5-D0721CC86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322A51-29E0-0450-2D72-36018D1A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409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D45F76-C428-4464-9E36-F7CDD09B6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Minimax Loss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9F7407-B101-4FC8-8C9F-6D465B8C9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54F27F-61D5-499E-B717-2D0E86418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33600"/>
            <a:ext cx="8086373" cy="4267200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06C8786-0411-0A5A-7A44-844D22B16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BC690-2D3D-4A1B-BAAD-5058DE8F49FF}" type="datetime1">
              <a:rPr lang="en-US" smtClean="0"/>
              <a:t>9/17/25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7578564-B057-1E18-8D4C-FEA9F110C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F4B2C54-25B3-AB29-FD93-AE17DB1C5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081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A4F9D59-4269-74EC-4309-B36575E23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151" y="3009900"/>
            <a:ext cx="10972800" cy="838200"/>
          </a:xfrm>
        </p:spPr>
        <p:txBody>
          <a:bodyPr/>
          <a:lstStyle/>
          <a:p>
            <a:r>
              <a:rPr lang="en-US" dirty="0"/>
              <a:t>Today’s Lecture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C7D2F0-480C-28C7-52F3-1314544FD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6CF98-EDF8-4C7B-9703-26DE7A0F356F}" type="datetime1">
              <a:rPr lang="en-US" smtClean="0"/>
              <a:t>9/17/25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6607638-0594-53AB-114B-D61919312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Prepared by Dr. Akhtar Jamil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CC7F234-7363-4ABA-CE61-656FC3657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89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30160</TotalTime>
  <Words>2042</Words>
  <Application>Microsoft Macintosh PowerPoint</Application>
  <PresentationFormat>Widescreen</PresentationFormat>
  <Paragraphs>326</Paragraphs>
  <Slides>46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8" baseType="lpstr">
      <vt:lpstr>ＭＳ Ｐゴシック</vt:lpstr>
      <vt:lpstr>SimSun</vt:lpstr>
      <vt:lpstr>Arial</vt:lpstr>
      <vt:lpstr>Arial</vt:lpstr>
      <vt:lpstr>Calibri</vt:lpstr>
      <vt:lpstr>Cambria Math</vt:lpstr>
      <vt:lpstr>KaTeX_Math</vt:lpstr>
      <vt:lpstr>Noto Sans</vt:lpstr>
      <vt:lpstr>Söhne</vt:lpstr>
      <vt:lpstr>Times New Roman</vt:lpstr>
      <vt:lpstr>Wingdings</vt:lpstr>
      <vt:lpstr>Office Theme</vt:lpstr>
      <vt:lpstr>PowerPoint Presentation</vt:lpstr>
      <vt:lpstr>Goals</vt:lpstr>
      <vt:lpstr>Review of Previous Lecture</vt:lpstr>
      <vt:lpstr>Types of Generative Models</vt:lpstr>
      <vt:lpstr>Generative Adversarial Network</vt:lpstr>
      <vt:lpstr>GAN Training</vt:lpstr>
      <vt:lpstr>Generative Adversarial Network</vt:lpstr>
      <vt:lpstr>Loss Functions</vt:lpstr>
      <vt:lpstr>Today’s Lecture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 Collapse </vt:lpstr>
      <vt:lpstr>Solutions</vt:lpstr>
      <vt:lpstr>PowerPoint Presentation</vt:lpstr>
      <vt:lpstr>Mini Batch Generative Adversarial Networks (Mini Batch GANs)</vt:lpstr>
      <vt:lpstr>PowerPoint Presentation</vt:lpstr>
      <vt:lpstr>Mini Batch GANs</vt:lpstr>
      <vt:lpstr>Mini Batch GANs</vt:lpstr>
      <vt:lpstr>Mini Batch GANs</vt:lpstr>
      <vt:lpstr>Mini Batch GANs</vt:lpstr>
      <vt:lpstr>Advantages of Mini Batch GANs</vt:lpstr>
      <vt:lpstr>PowerPoint Presentation</vt:lpstr>
      <vt:lpstr>Unsupervised Representation Learning with Deep Convolutional Generative Adversarial Networks</vt:lpstr>
      <vt:lpstr>DCGAN</vt:lpstr>
      <vt:lpstr>DCGANs</vt:lpstr>
      <vt:lpstr>DCGANS</vt:lpstr>
      <vt:lpstr>DCGANS</vt:lpstr>
      <vt:lpstr>DETAILS OF ADVERSARIAL TRAINING</vt:lpstr>
      <vt:lpstr>Image De-duplication Process</vt:lpstr>
      <vt:lpstr>Image De-duplication Process</vt:lpstr>
      <vt:lpstr>Image De-duplication Process</vt:lpstr>
      <vt:lpstr>DCGANS</vt:lpstr>
      <vt:lpstr>Training of DCGANs</vt:lpstr>
      <vt:lpstr>Training of DCGANs</vt:lpstr>
      <vt:lpstr>Key Features</vt:lpstr>
      <vt:lpstr>Key challenges</vt:lpstr>
      <vt:lpstr>Regularization</vt:lpstr>
      <vt:lpstr>Regularization</vt:lpstr>
      <vt:lpstr>DCGANs Results</vt:lpstr>
      <vt:lpstr>DCGANs Results</vt:lpstr>
      <vt:lpstr>Guidelines for DCGANs</vt:lpstr>
      <vt:lpstr>Research Tasks</vt:lpstr>
      <vt:lpstr>Thank You 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AKHTAR JAMIL</dc:creator>
  <cp:lastModifiedBy>Akhtar Jamil</cp:lastModifiedBy>
  <cp:revision>1859</cp:revision>
  <dcterms:created xsi:type="dcterms:W3CDTF">2006-08-16T00:00:00Z</dcterms:created>
  <dcterms:modified xsi:type="dcterms:W3CDTF">2025-09-17T06:41:29Z</dcterms:modified>
</cp:coreProperties>
</file>